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99" r:id="rId4"/>
    <p:sldId id="320" r:id="rId5"/>
    <p:sldId id="321" r:id="rId6"/>
    <p:sldId id="322" r:id="rId7"/>
    <p:sldId id="344" r:id="rId8"/>
    <p:sldId id="345" r:id="rId9"/>
    <p:sldId id="346" r:id="rId10"/>
    <p:sldId id="347" r:id="rId11"/>
    <p:sldId id="348" r:id="rId12"/>
    <p:sldId id="300" r:id="rId13"/>
    <p:sldId id="317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01" r:id="rId22"/>
    <p:sldId id="356" r:id="rId23"/>
    <p:sldId id="357" r:id="rId24"/>
    <p:sldId id="358" r:id="rId25"/>
    <p:sldId id="359" r:id="rId26"/>
    <p:sldId id="360" r:id="rId27"/>
    <p:sldId id="361" r:id="rId28"/>
    <p:sldId id="263" r:id="rId29"/>
  </p:sldIdLst>
  <p:sldSz cx="12192000" cy="6858000"/>
  <p:notesSz cx="6858000" cy="9144000"/>
  <p:embeddedFontLst>
    <p:embeddedFont>
      <p:font typeface="思源黑体 CN Bold" panose="02010600030101010101" charset="-122"/>
      <p:bold r:id="rId31"/>
    </p:embeddedFont>
    <p:embeddedFont>
      <p:font typeface="思源黑体 CN Normal" panose="02010600030101010101" charset="-122"/>
      <p:regular r:id="rId32"/>
    </p:embeddedFont>
    <p:embeddedFont>
      <p:font typeface="字魂143号-正酷超级黑" panose="02010600030101010101" charset="-122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等线 Light" panose="02010600030101010101" pitchFamily="2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幼圆" panose="02010509060101010101" pitchFamily="49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5ACBF0"/>
          </p15:clr>
        </p15:guide>
        <p15:guide id="2" pos="3840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59B"/>
    <a:srgbClr val="FF3653"/>
    <a:srgbClr val="1E39D0"/>
    <a:srgbClr val="DCDBD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0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9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7AC3-1FDD-534E-8E53-97F71E9ACE5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22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7AC3-1FDD-534E-8E53-97F71E9ACE5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09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7AC3-1FDD-534E-8E53-97F71E9ACE5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91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7AC3-1FDD-534E-8E53-97F71E9ACE5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8328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前端能流行起来，最主要的原因是具有天然的跨端的优势；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安卓的</a:t>
            </a:r>
            <a:r>
              <a:rPr lang="en-US" altLang="zh-CN" dirty="0" err="1"/>
              <a:t>apk</a:t>
            </a:r>
            <a:r>
              <a:rPr lang="zh-CN" altLang="en-US" dirty="0"/>
              <a:t>，苹果的</a:t>
            </a:r>
            <a:r>
              <a:rPr lang="en-US" altLang="zh-CN" dirty="0" err="1"/>
              <a:t>ipa</a:t>
            </a:r>
            <a:r>
              <a:rPr lang="zh-CN" altLang="en-US" dirty="0"/>
              <a:t>，</a:t>
            </a:r>
            <a:r>
              <a:rPr lang="en-US" altLang="zh-CN" dirty="0"/>
              <a:t>pc</a:t>
            </a:r>
            <a:r>
              <a:rPr lang="zh-CN" altLang="en-US" dirty="0"/>
              <a:t>的</a:t>
            </a:r>
            <a:r>
              <a:rPr lang="en-US" altLang="zh-CN" dirty="0"/>
              <a:t>exe</a:t>
            </a:r>
            <a:r>
              <a:rPr lang="zh-CN" altLang="en-US" dirty="0"/>
              <a:t>都需要相应的工程师开发与维护，但是</a:t>
            </a:r>
            <a:r>
              <a:rPr lang="en-US" altLang="zh-CN" dirty="0"/>
              <a:t>web</a:t>
            </a:r>
            <a:r>
              <a:rPr lang="zh-CN" altLang="en-US" dirty="0"/>
              <a:t>只需要一个人就可以利用网页，运行在所有端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10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1F81-BA05-4D9F-989B-53DFD02D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A300C4-B498-442F-B1C6-197FDEA27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A3BE2-8086-4E35-8247-F3B09E42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C54C2-2220-4FDD-96AF-9F2C86CF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6BEA1-0B68-49F4-8126-59565AC6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3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A318F-0DBF-45E0-90D5-136565C5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E66812-0B9A-4A58-9468-3979E993C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2063B-907C-413F-A4CE-E212B780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F4393-2C42-42FA-9D36-F7E9965D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7D32D-23B5-4784-9609-51F0849B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8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E22797-C0B6-4915-BE78-CC8078126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7F8D00-25E2-40C5-AA11-F5279C1C5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408FE1-BE88-465D-9061-F051E05E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C08D0-E6F2-4C52-8BB3-CABA848B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22A45-3FF8-497B-AD7A-C0DF0AAB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30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E2D9A-4D63-4D13-A938-865B890B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5C652-FB6D-4495-99FD-2CF2020C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848E5-5D6E-4B21-AFBD-952EF8C2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EE4833-B907-4159-A907-3691E9E3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2C599-96CF-4E8C-A960-9EB4F446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E2D6A-7332-4D52-8A5F-66620CAF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3D52C-39BC-47AE-94CD-82CF9F24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D092A-098E-4DFD-A138-477181FF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43998-55BA-47E6-AB26-6413B719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C8F9A-AAE2-40E4-9C2C-D3BE504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7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C815C-4CE7-4F66-A70D-4753DBFF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951DC-6215-49AA-8B6B-B829990ED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49AB4A-4D4A-45A9-A091-70A5986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3F77B3-E445-439B-B723-4B707188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B086ED-AEEF-43C3-8BC0-9EF627F3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7B25D9-9CEC-4C27-A193-6CF1EE9B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5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B74B-24B7-445E-8B3F-4E4D74C5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7FBAD-0D46-4C08-A221-09125D7E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CD9D70-8FFD-4392-BF95-9293BCB5A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06D686-42CE-4877-80D0-B4686DE44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B477F6-2BE7-4B9E-B669-E29E1B86B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FC983-EFEE-46CC-850B-01EDAAB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B2FA5-AF66-4B87-837F-F3DF17CD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88DD6F-BE62-4CC5-AEB3-3D0D52CA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2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852F3-25C1-4ADC-8A86-BFE3D27D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848D5A-7F32-4011-B8FC-971B46E4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42A71-7C0B-4400-8D31-D229FCAD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18B7-ABF8-4E0C-AA99-94641EA4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F73DF8-7CCC-4698-9827-C6AF8134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2457A-EA83-4AD5-B047-AAFE3B79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9BB5E-FD23-40A8-B01B-61890AA4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2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21B09-306A-4124-8DC0-3227907A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ABA44-D5EC-49FE-9B83-C953435D8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9A97F0-CB04-4B7F-9B57-4533A9708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07A36-2157-4995-8B3D-4748C8C9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FA846-AA4D-4977-A954-A271B57C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3FF89-200A-4DDF-B0BC-A5707640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7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B33F-F7AC-453B-BEB1-6A8CF22F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E8E558-CE0D-4D89-AA9D-4AB1629AD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4FECB9-4A72-4D16-AEA7-BC7E1842C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61F43C-7AF4-4330-B3B2-F016011E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311BE-13A1-47A3-99B1-00853496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945F3-B6AF-4A0C-9B18-ABA257A9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0D0E65-3A2E-4AA5-91F0-0304C02C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7F7A-4A94-45E3-B544-11D81810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DC294F-BDDF-4EEE-8C8C-646191F1C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A6414-4759-48C2-AB98-5DF25A49E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8F7A-B643-4CD8-BFB7-45FB062CA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2.png"/><Relationship Id="rId5" Type="http://schemas.openxmlformats.org/officeDocument/2006/relationships/tags" Target="../tags/tag26.xml"/><Relationship Id="rId10" Type="http://schemas.openxmlformats.org/officeDocument/2006/relationships/image" Target="../media/image21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6.jp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84CEA72-66E9-4767-B384-282EE85CB7A8}"/>
              </a:ext>
            </a:extLst>
          </p:cNvPr>
          <p:cNvSpPr>
            <a:spLocks/>
          </p:cNvSpPr>
          <p:nvPr/>
        </p:nvSpPr>
        <p:spPr>
          <a:xfrm flipH="1">
            <a:off x="8102600" y="1510324"/>
            <a:ext cx="4089400" cy="534767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5F6ECA75-3028-4861-9CAA-5FE9D2738132}"/>
              </a:ext>
            </a:extLst>
          </p:cNvPr>
          <p:cNvSpPr>
            <a:spLocks/>
          </p:cNvSpPr>
          <p:nvPr/>
        </p:nvSpPr>
        <p:spPr>
          <a:xfrm flipV="1">
            <a:off x="0" y="0"/>
            <a:ext cx="4089400" cy="534767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1890BE3-8583-450B-9011-55B220AB98E1}"/>
              </a:ext>
            </a:extLst>
          </p:cNvPr>
          <p:cNvSpPr/>
          <p:nvPr/>
        </p:nvSpPr>
        <p:spPr>
          <a:xfrm>
            <a:off x="0" y="1859085"/>
            <a:ext cx="3822700" cy="4998915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A780766-AF9E-44CF-AA89-951A14983DC5}"/>
              </a:ext>
            </a:extLst>
          </p:cNvPr>
          <p:cNvSpPr/>
          <p:nvPr/>
        </p:nvSpPr>
        <p:spPr>
          <a:xfrm flipH="1" flipV="1">
            <a:off x="8369300" y="-1"/>
            <a:ext cx="3822700" cy="4998915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4C06241-A486-455A-9041-B38AB2267541}"/>
              </a:ext>
            </a:extLst>
          </p:cNvPr>
          <p:cNvSpPr/>
          <p:nvPr/>
        </p:nvSpPr>
        <p:spPr>
          <a:xfrm>
            <a:off x="0" y="3187701"/>
            <a:ext cx="2806700" cy="3670300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D7E3F7F-D227-40C3-8B3F-7B0857213BD6}"/>
              </a:ext>
            </a:extLst>
          </p:cNvPr>
          <p:cNvSpPr/>
          <p:nvPr/>
        </p:nvSpPr>
        <p:spPr>
          <a:xfrm flipH="1" flipV="1">
            <a:off x="9385300" y="0"/>
            <a:ext cx="2806700" cy="3670300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28AC36-6AD2-4551-B6A2-D56A527C1060}"/>
              </a:ext>
            </a:extLst>
          </p:cNvPr>
          <p:cNvSpPr txBox="1"/>
          <p:nvPr/>
        </p:nvSpPr>
        <p:spPr>
          <a:xfrm>
            <a:off x="2895600" y="1878639"/>
            <a:ext cx="6453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rgbClr val="1E39D0"/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WEB</a:t>
            </a:r>
            <a:r>
              <a:rPr lang="zh-CN" altLang="en-US" sz="6600" i="1" dirty="0">
                <a:solidFill>
                  <a:srgbClr val="1E39D0"/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发展与职责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A088F2-A149-47D4-A419-555961A703E7}"/>
              </a:ext>
            </a:extLst>
          </p:cNvPr>
          <p:cNvSpPr txBox="1"/>
          <p:nvPr/>
        </p:nvSpPr>
        <p:spPr>
          <a:xfrm>
            <a:off x="4654735" y="3290171"/>
            <a:ext cx="279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嘉悦国际心悦尚品</a:t>
            </a:r>
          </a:p>
        </p:txBody>
      </p:sp>
      <p:sp>
        <p:nvSpPr>
          <p:cNvPr id="34" name="PA-文本框 114">
            <a:extLst>
              <a:ext uri="{FF2B5EF4-FFF2-40B4-BE49-F238E27FC236}">
                <a16:creationId xmlns:a16="http://schemas.microsoft.com/office/drawing/2014/main" id="{4B80C715-625C-43F6-A174-DC97E19628F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499854" y="4341116"/>
            <a:ext cx="2886270" cy="458757"/>
          </a:xfrm>
          <a:prstGeom prst="rect">
            <a:avLst/>
          </a:prstGeom>
          <a:noFill/>
        </p:spPr>
        <p:txBody>
          <a:bodyPr wrap="square" tIns="90000" bIns="90000" rtlCol="0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黄言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2021-07-18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21D07A1-47B2-426C-BC72-F089DD840A82}"/>
              </a:ext>
            </a:extLst>
          </p:cNvPr>
          <p:cNvSpPr/>
          <p:nvPr/>
        </p:nvSpPr>
        <p:spPr>
          <a:xfrm flipH="1">
            <a:off x="9740900" y="3652714"/>
            <a:ext cx="2451100" cy="3205285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48968773-0EDC-4A6E-BE00-36B5EAA7B73D}"/>
              </a:ext>
            </a:extLst>
          </p:cNvPr>
          <p:cNvSpPr/>
          <p:nvPr/>
        </p:nvSpPr>
        <p:spPr>
          <a:xfrm flipV="1">
            <a:off x="0" y="0"/>
            <a:ext cx="2451100" cy="3205285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AD95CC6-07DE-43A8-B58C-3B7D3C876B60}"/>
              </a:ext>
            </a:extLst>
          </p:cNvPr>
          <p:cNvGrpSpPr/>
          <p:nvPr/>
        </p:nvGrpSpPr>
        <p:grpSpPr>
          <a:xfrm>
            <a:off x="4555490" y="4344003"/>
            <a:ext cx="2910840" cy="411480"/>
            <a:chOff x="4395471" y="5433861"/>
            <a:chExt cx="3401059" cy="411480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AB4CD27-82AB-4A16-9A32-5A13B96E57B9}"/>
                </a:ext>
              </a:extLst>
            </p:cNvPr>
            <p:cNvCxnSpPr>
              <a:cxnSpLocks/>
            </p:cNvCxnSpPr>
            <p:nvPr/>
          </p:nvCxnSpPr>
          <p:spPr>
            <a:xfrm>
              <a:off x="4395471" y="5845341"/>
              <a:ext cx="3401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03987BC-4812-4829-B2D2-DE9F6D54566A}"/>
                </a:ext>
              </a:extLst>
            </p:cNvPr>
            <p:cNvCxnSpPr>
              <a:cxnSpLocks/>
            </p:cNvCxnSpPr>
            <p:nvPr/>
          </p:nvCxnSpPr>
          <p:spPr>
            <a:xfrm>
              <a:off x="4395471" y="5433861"/>
              <a:ext cx="3401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1748B678-52E1-4FF7-BF5E-25AED305A1AC}"/>
              </a:ext>
            </a:extLst>
          </p:cNvPr>
          <p:cNvSpPr/>
          <p:nvPr/>
        </p:nvSpPr>
        <p:spPr>
          <a:xfrm rot="18404529">
            <a:off x="1791673" y="1901190"/>
            <a:ext cx="1617306" cy="45719"/>
          </a:xfrm>
          <a:prstGeom prst="parallelogram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平行四边形 44">
            <a:extLst>
              <a:ext uri="{FF2B5EF4-FFF2-40B4-BE49-F238E27FC236}">
                <a16:creationId xmlns:a16="http://schemas.microsoft.com/office/drawing/2014/main" id="{1CDC68B8-44A4-4C44-866C-EF222B93D132}"/>
              </a:ext>
            </a:extLst>
          </p:cNvPr>
          <p:cNvSpPr/>
          <p:nvPr/>
        </p:nvSpPr>
        <p:spPr>
          <a:xfrm rot="18404529">
            <a:off x="8783023" y="4911090"/>
            <a:ext cx="1617306" cy="45719"/>
          </a:xfrm>
          <a:prstGeom prst="parallelogram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0" grpId="0" animBg="1"/>
      <p:bldP spid="19" grpId="0" animBg="1"/>
      <p:bldP spid="16" grpId="0" animBg="1"/>
      <p:bldP spid="18" grpId="0" animBg="1"/>
      <p:bldP spid="28" grpId="0"/>
      <p:bldP spid="34" grpId="0"/>
      <p:bldP spid="35" grpId="0" animBg="1"/>
      <p:bldP spid="36" grpId="0" animBg="1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F85F7F3-FB75-43E6-9165-4781F08A8BEB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1FEB22A-3DE5-434E-82F2-A59478CFDECA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E2101E2-FB9E-4D54-B0AD-DD00480D83BF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HTML5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来临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01CB347-6DC6-4065-8AC3-8BDF0F721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EF1FD32-DD47-4DFF-A955-798049245D76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410B4FB-F12E-4A19-9A59-2BA7B385A64A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314B590-9A5D-45C3-89BF-AD75EF25300B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iconfont-11255-5323798">
                <a:extLst>
                  <a:ext uri="{FF2B5EF4-FFF2-40B4-BE49-F238E27FC236}">
                    <a16:creationId xmlns:a16="http://schemas.microsoft.com/office/drawing/2014/main" id="{9E3E33B2-0EA9-4C74-9D1F-0E0E4DFEFE22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9D40638-2396-43C1-A3A4-87034450576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7F44DA1-FADC-447B-A1D8-D1F68FE47235}"/>
              </a:ext>
            </a:extLst>
          </p:cNvPr>
          <p:cNvSpPr txBox="1"/>
          <p:nvPr/>
        </p:nvSpPr>
        <p:spPr>
          <a:xfrm>
            <a:off x="1111457" y="1162974"/>
            <a:ext cx="980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年微信小程序上线，开创了小程序时代，随后支付宝、百度直接</a:t>
            </a:r>
            <a:r>
              <a:rPr lang="zh-CN" altLang="en-US" b="1" dirty="0"/>
              <a:t>照搬微信</a:t>
            </a:r>
            <a:r>
              <a:rPr lang="zh-CN" altLang="en-US" dirty="0"/>
              <a:t>上线自己的小程序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DEECFB-05DD-456F-9FBC-B210756A3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00" y="3339576"/>
            <a:ext cx="2705100" cy="1847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8220DC-1BFE-49C5-BC4A-F555500FA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10" y="3429000"/>
            <a:ext cx="1924050" cy="1695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E8BB48-0343-4878-A5F4-98E93FBCE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185" y="3319509"/>
            <a:ext cx="1790700" cy="1771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6869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11D4516-5C17-4BBA-ADF8-8FA13AF8D622}"/>
              </a:ext>
            </a:extLst>
          </p:cNvPr>
          <p:cNvSpPr/>
          <p:nvPr/>
        </p:nvSpPr>
        <p:spPr>
          <a:xfrm>
            <a:off x="1320800" y="3003549"/>
            <a:ext cx="2044700" cy="23839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F262B49-1E25-49F2-8B00-7A7B3B09F1C0}"/>
              </a:ext>
            </a:extLst>
          </p:cNvPr>
          <p:cNvSpPr/>
          <p:nvPr/>
        </p:nvSpPr>
        <p:spPr>
          <a:xfrm>
            <a:off x="3920358" y="3003550"/>
            <a:ext cx="2044700" cy="2383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1E75067-D78C-426D-A9AD-382DF4266A35}"/>
              </a:ext>
            </a:extLst>
          </p:cNvPr>
          <p:cNvSpPr/>
          <p:nvPr/>
        </p:nvSpPr>
        <p:spPr>
          <a:xfrm>
            <a:off x="6324600" y="3003550"/>
            <a:ext cx="2044700" cy="2383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19FD7B3-D8FC-468E-A1CA-36FCC2D8440A}"/>
              </a:ext>
            </a:extLst>
          </p:cNvPr>
          <p:cNvSpPr/>
          <p:nvPr/>
        </p:nvSpPr>
        <p:spPr>
          <a:xfrm>
            <a:off x="8826500" y="3003550"/>
            <a:ext cx="2044700" cy="2383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644C62-C6DC-43FE-A8EE-58C6A82724FA}"/>
              </a:ext>
            </a:extLst>
          </p:cNvPr>
          <p:cNvGrpSpPr/>
          <p:nvPr/>
        </p:nvGrpSpPr>
        <p:grpSpPr>
          <a:xfrm>
            <a:off x="292100" y="393393"/>
            <a:ext cx="5345178" cy="584775"/>
            <a:chOff x="6286500" y="2044393"/>
            <a:chExt cx="5345178" cy="58477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2EA9768-AEA9-400D-8222-F7424539CA74}"/>
                </a:ext>
              </a:extLst>
            </p:cNvPr>
            <p:cNvGrpSpPr/>
            <p:nvPr/>
          </p:nvGrpSpPr>
          <p:grpSpPr>
            <a:xfrm>
              <a:off x="6966331" y="2044393"/>
              <a:ext cx="4665347" cy="584775"/>
              <a:chOff x="1503681" y="2323485"/>
              <a:chExt cx="4665347" cy="584775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3FB591-FA82-4D33-AFDA-7A9FB6A61093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46348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i="0" dirty="0">
                    <a:solidFill>
                      <a:srgbClr val="333333"/>
                    </a:solidFill>
                    <a:effectLst/>
                    <a:latin typeface="-apple-system"/>
                  </a:rPr>
                  <a:t>前后端分离 </a:t>
                </a:r>
                <a:r>
                  <a:rPr lang="en-US" altLang="zh-CN" sz="3200" b="1" i="0" dirty="0">
                    <a:solidFill>
                      <a:srgbClr val="333333"/>
                    </a:solidFill>
                    <a:effectLst/>
                    <a:latin typeface="-apple-system"/>
                  </a:rPr>
                  <a:t>&amp; </a:t>
                </a:r>
                <a:r>
                  <a:rPr lang="zh-CN" altLang="en-US" sz="3200" b="1" i="0" dirty="0">
                    <a:solidFill>
                      <a:srgbClr val="333333"/>
                    </a:solidFill>
                    <a:effectLst/>
                    <a:latin typeface="-apple-system"/>
                  </a:rPr>
                  <a:t>工程完善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B151BD2-991B-47B0-B000-105242D3F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F9C40A-8AE4-439A-B363-4E7D5DE07207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304F49F-3047-4C68-BB81-5363811BFE2C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2433E46-63A3-4B56-98AD-328B69237A3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iconfont-11255-5323798">
                <a:extLst>
                  <a:ext uri="{FF2B5EF4-FFF2-40B4-BE49-F238E27FC236}">
                    <a16:creationId xmlns:a16="http://schemas.microsoft.com/office/drawing/2014/main" id="{9B3B098D-0D74-43C1-A81B-9DB94B22A54D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2C01EAE-42BF-46E0-8916-93A11AE2A5D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77CAF8E-7C18-4753-A116-644EE2648ABD}"/>
              </a:ext>
            </a:extLst>
          </p:cNvPr>
          <p:cNvSpPr/>
          <p:nvPr/>
        </p:nvSpPr>
        <p:spPr>
          <a:xfrm>
            <a:off x="5073650" y="1289050"/>
            <a:ext cx="2044700" cy="647700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前端工程化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406882D-9514-470B-8FF6-FD7D5D869814}"/>
              </a:ext>
            </a:extLst>
          </p:cNvPr>
          <p:cNvSpPr/>
          <p:nvPr/>
        </p:nvSpPr>
        <p:spPr>
          <a:xfrm>
            <a:off x="1320800" y="2838450"/>
            <a:ext cx="2044700" cy="647700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node</a:t>
            </a:r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E3C4926-422B-4A17-B08A-82E0C39BC093}"/>
              </a:ext>
            </a:extLst>
          </p:cNvPr>
          <p:cNvSpPr/>
          <p:nvPr/>
        </p:nvSpPr>
        <p:spPr>
          <a:xfrm>
            <a:off x="3923410" y="2822377"/>
            <a:ext cx="2044700" cy="647700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Vue</a:t>
            </a:r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1E30D58-6E35-40DB-A09E-B442FD8DA6D2}"/>
              </a:ext>
            </a:extLst>
          </p:cNvPr>
          <p:cNvSpPr/>
          <p:nvPr/>
        </p:nvSpPr>
        <p:spPr>
          <a:xfrm>
            <a:off x="6324600" y="2838450"/>
            <a:ext cx="2044700" cy="647700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React</a:t>
            </a:r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F26A04C-3309-4C16-88E7-3FC8406174F9}"/>
              </a:ext>
            </a:extLst>
          </p:cNvPr>
          <p:cNvSpPr/>
          <p:nvPr/>
        </p:nvSpPr>
        <p:spPr>
          <a:xfrm>
            <a:off x="8826500" y="2838450"/>
            <a:ext cx="2044700" cy="647700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Angular</a:t>
            </a:r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7DDBC15C-90C0-4023-8908-B72A02BED166}"/>
              </a:ext>
            </a:extLst>
          </p:cNvPr>
          <p:cNvSpPr/>
          <p:nvPr/>
        </p:nvSpPr>
        <p:spPr>
          <a:xfrm rot="5400000">
            <a:off x="5824508" y="-1503391"/>
            <a:ext cx="542988" cy="7594602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2C7D1D6-301C-48B9-A096-48A8B71C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16" y="3567127"/>
            <a:ext cx="1518383" cy="138196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9DD890-9C93-42C9-AF11-CF4B4086F8CB}"/>
              </a:ext>
            </a:extLst>
          </p:cNvPr>
          <p:cNvSpPr txBox="1"/>
          <p:nvPr/>
        </p:nvSpPr>
        <p:spPr>
          <a:xfrm>
            <a:off x="4238630" y="5039679"/>
            <a:ext cx="190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Made in China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31D0132-8810-4245-BF63-2BA14ED5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270" y="3563771"/>
            <a:ext cx="1631359" cy="142809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215088E-25F7-47F7-8072-5A53F8C1F4BA}"/>
              </a:ext>
            </a:extLst>
          </p:cNvPr>
          <p:cNvSpPr txBox="1"/>
          <p:nvPr/>
        </p:nvSpPr>
        <p:spPr>
          <a:xfrm>
            <a:off x="6467209" y="5018162"/>
            <a:ext cx="190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Facebook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0664D3-D560-4FA8-B47E-A2191DD808E5}"/>
              </a:ext>
            </a:extLst>
          </p:cNvPr>
          <p:cNvSpPr txBox="1"/>
          <p:nvPr/>
        </p:nvSpPr>
        <p:spPr>
          <a:xfrm>
            <a:off x="8974765" y="4988670"/>
            <a:ext cx="190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Google </a:t>
            </a:r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2321389-E3A2-412A-9AA5-01BC42602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733" y="3516744"/>
            <a:ext cx="1358154" cy="13893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059A03-2CF7-4C6E-BE78-B2292C858D23}"/>
              </a:ext>
            </a:extLst>
          </p:cNvPr>
          <p:cNvSpPr txBox="1"/>
          <p:nvPr/>
        </p:nvSpPr>
        <p:spPr>
          <a:xfrm>
            <a:off x="1111188" y="5701636"/>
            <a:ext cx="996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为了解决前后端在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Web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容器上的过度耦合，导致前后端的研发效率相互制约，所以将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Web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部分彻底交给前端，前端开始快速发展，培训机构对前端岗位的输出明显加快；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NodeJS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NPM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生态逐渐完善，慢慢取代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PHP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Java web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容器，前端利用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node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49AE585-782C-4E89-9208-4652F4140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550" y="3666530"/>
            <a:ext cx="1765024" cy="1322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73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4" grpId="0" animBg="1"/>
      <p:bldP spid="22" grpId="0" animBg="1"/>
      <p:bldP spid="23" grpId="0" animBg="1"/>
      <p:bldP spid="24" grpId="0" animBg="1"/>
      <p:bldP spid="25" grpId="0" animBg="1"/>
      <p:bldP spid="18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1890BE3-8583-450B-9011-55B220AB98E1}"/>
              </a:ext>
            </a:extLst>
          </p:cNvPr>
          <p:cNvSpPr/>
          <p:nvPr/>
        </p:nvSpPr>
        <p:spPr>
          <a:xfrm flipH="1" flipV="1">
            <a:off x="10731500" y="-1"/>
            <a:ext cx="1460500" cy="190988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A780766-AF9E-44CF-AA89-951A14983DC5}"/>
              </a:ext>
            </a:extLst>
          </p:cNvPr>
          <p:cNvSpPr/>
          <p:nvPr/>
        </p:nvSpPr>
        <p:spPr>
          <a:xfrm>
            <a:off x="1" y="2425700"/>
            <a:ext cx="3389407" cy="4432301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4C06241-A486-455A-9041-B38AB2267541}"/>
              </a:ext>
            </a:extLst>
          </p:cNvPr>
          <p:cNvSpPr/>
          <p:nvPr/>
        </p:nvSpPr>
        <p:spPr>
          <a:xfrm flipH="1" flipV="1">
            <a:off x="11119673" y="-2"/>
            <a:ext cx="1072327" cy="1402274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D7E3F7F-D227-40C3-8B3F-7B0857213BD6}"/>
              </a:ext>
            </a:extLst>
          </p:cNvPr>
          <p:cNvSpPr/>
          <p:nvPr/>
        </p:nvSpPr>
        <p:spPr>
          <a:xfrm>
            <a:off x="0" y="3603718"/>
            <a:ext cx="2488568" cy="3254281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57D1840-180C-4915-A9EF-28FB92E20A38}"/>
              </a:ext>
            </a:extLst>
          </p:cNvPr>
          <p:cNvGrpSpPr/>
          <p:nvPr/>
        </p:nvGrpSpPr>
        <p:grpSpPr>
          <a:xfrm>
            <a:off x="392938" y="631207"/>
            <a:ext cx="1748579" cy="269490"/>
            <a:chOff x="392938" y="631207"/>
            <a:chExt cx="1748579" cy="269490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49E48FBF-C54E-4D4D-BA39-4D83E44A5208}"/>
                </a:ext>
              </a:extLst>
            </p:cNvPr>
            <p:cNvSpPr/>
            <p:nvPr/>
          </p:nvSpPr>
          <p:spPr>
            <a:xfrm>
              <a:off x="6977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10ABD539-BFB4-4DF3-A0A0-53C29BF4D166}"/>
                </a:ext>
              </a:extLst>
            </p:cNvPr>
            <p:cNvSpPr/>
            <p:nvPr/>
          </p:nvSpPr>
          <p:spPr>
            <a:xfrm>
              <a:off x="3929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PART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AF3FB591-FA82-4D33-AFDA-7A9FB6A61093}"/>
              </a:ext>
            </a:extLst>
          </p:cNvPr>
          <p:cNvSpPr txBox="1"/>
          <p:nvPr/>
        </p:nvSpPr>
        <p:spPr>
          <a:xfrm>
            <a:off x="5588000" y="2994890"/>
            <a:ext cx="581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rgbClr val="1E39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主要技术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48D3B64-FDB3-4065-A5F1-090C4D5A32B3}"/>
              </a:ext>
            </a:extLst>
          </p:cNvPr>
          <p:cNvSpPr txBox="1"/>
          <p:nvPr/>
        </p:nvSpPr>
        <p:spPr>
          <a:xfrm>
            <a:off x="5588000" y="1847848"/>
            <a:ext cx="58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>
                    <a:lumMod val="85000"/>
                  </a:schemeClr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-02-</a:t>
            </a:r>
            <a:endParaRPr lang="zh-CN" altLang="en-US" sz="8000" i="1" dirty="0">
              <a:solidFill>
                <a:schemeClr val="bg1">
                  <a:lumMod val="85000"/>
                </a:schemeClr>
              </a:solidFill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926DC19-D7A0-47F6-9DB2-D558B62F2A49}"/>
              </a:ext>
            </a:extLst>
          </p:cNvPr>
          <p:cNvSpPr/>
          <p:nvPr/>
        </p:nvSpPr>
        <p:spPr>
          <a:xfrm>
            <a:off x="1892300" y="1925665"/>
            <a:ext cx="3200400" cy="320040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A49CDD-7565-472E-9410-E4D02FFC893A}"/>
              </a:ext>
            </a:extLst>
          </p:cNvPr>
          <p:cNvCxnSpPr>
            <a:cxnSpLocks/>
          </p:cNvCxnSpPr>
          <p:nvPr/>
        </p:nvCxnSpPr>
        <p:spPr>
          <a:xfrm>
            <a:off x="10160000" y="6223000"/>
            <a:ext cx="1606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9C2407-16C8-4DF3-8D2B-6180941017DA}"/>
              </a:ext>
            </a:extLst>
          </p:cNvPr>
          <p:cNvGrpSpPr/>
          <p:nvPr/>
        </p:nvGrpSpPr>
        <p:grpSpPr>
          <a:xfrm rot="16200000">
            <a:off x="3918618" y="3127112"/>
            <a:ext cx="2261856" cy="797507"/>
            <a:chOff x="1971882" y="4962166"/>
            <a:chExt cx="2261856" cy="797507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206F4AF-CA2C-4A91-B976-2BEC601DE729}"/>
                </a:ext>
              </a:extLst>
            </p:cNvPr>
            <p:cNvSpPr/>
            <p:nvPr/>
          </p:nvSpPr>
          <p:spPr>
            <a:xfrm>
              <a:off x="1971882" y="4962166"/>
              <a:ext cx="257534" cy="257534"/>
            </a:xfrm>
            <a:prstGeom prst="ellipse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2874B8F-3A73-46AD-AA22-D524C7AFAE56}"/>
                </a:ext>
              </a:extLst>
            </p:cNvPr>
            <p:cNvSpPr/>
            <p:nvPr/>
          </p:nvSpPr>
          <p:spPr>
            <a:xfrm>
              <a:off x="2807451" y="5168955"/>
              <a:ext cx="590718" cy="590718"/>
            </a:xfrm>
            <a:prstGeom prst="ellipse">
              <a:avLst/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DC4934-6AF3-4FD2-86D0-D35E9F9F96D3}"/>
                </a:ext>
              </a:extLst>
            </p:cNvPr>
            <p:cNvSpPr/>
            <p:nvPr/>
          </p:nvSpPr>
          <p:spPr>
            <a:xfrm>
              <a:off x="3976204" y="4962166"/>
              <a:ext cx="257534" cy="257534"/>
            </a:xfrm>
            <a:prstGeom prst="ellipse">
              <a:avLst/>
            </a:prstGeom>
            <a:solidFill>
              <a:srgbClr val="02B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9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 animBg="1"/>
      <p:bldP spid="18" grpId="0" animBg="1"/>
      <p:bldP spid="58" grpId="0"/>
      <p:bldP spid="42" grpId="0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5305425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644C62-C6DC-43FE-A8EE-58C6A82724FA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2EA9768-AEA9-400D-8222-F7424539CA74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3FB591-FA82-4D33-AFDA-7A9FB6A61093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主要技术</a:t>
                </a: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B151BD2-991B-47B0-B000-105242D3F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F9C40A-8AE4-439A-B363-4E7D5DE07207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304F49F-3047-4C68-BB81-5363811BFE2C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2433E46-63A3-4B56-98AD-328B69237A3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iconfont-11255-5323798">
                <a:extLst>
                  <a:ext uri="{FF2B5EF4-FFF2-40B4-BE49-F238E27FC236}">
                    <a16:creationId xmlns:a16="http://schemas.microsoft.com/office/drawing/2014/main" id="{9B3B098D-0D74-43C1-A81B-9DB94B22A54D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2C01EAE-42BF-46E0-8916-93A11AE2A5D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F3E7A12-1668-4A19-A7C3-A065413F7CFE}"/>
              </a:ext>
            </a:extLst>
          </p:cNvPr>
          <p:cNvSpPr/>
          <p:nvPr/>
        </p:nvSpPr>
        <p:spPr>
          <a:xfrm>
            <a:off x="908050" y="1816100"/>
            <a:ext cx="2895600" cy="4137697"/>
          </a:xfrm>
          <a:prstGeom prst="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CADEC0-99C7-486F-82F7-9EF15196B46B}"/>
              </a:ext>
            </a:extLst>
          </p:cNvPr>
          <p:cNvSpPr/>
          <p:nvPr/>
        </p:nvSpPr>
        <p:spPr>
          <a:xfrm>
            <a:off x="4648200" y="1816100"/>
            <a:ext cx="2895600" cy="4137697"/>
          </a:xfrm>
          <a:prstGeom prst="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44D327-2904-4296-9432-5A685C5ED7F7}"/>
              </a:ext>
            </a:extLst>
          </p:cNvPr>
          <p:cNvSpPr/>
          <p:nvPr/>
        </p:nvSpPr>
        <p:spPr>
          <a:xfrm>
            <a:off x="8388350" y="1816100"/>
            <a:ext cx="2895600" cy="4137697"/>
          </a:xfrm>
          <a:prstGeom prst="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A75F23-A694-4F85-9CC5-8A79A5E16D6D}"/>
              </a:ext>
            </a:extLst>
          </p:cNvPr>
          <p:cNvGrpSpPr/>
          <p:nvPr/>
        </p:nvGrpSpPr>
        <p:grpSpPr>
          <a:xfrm>
            <a:off x="4908550" y="4388247"/>
            <a:ext cx="2374900" cy="1278783"/>
            <a:chOff x="5054600" y="2597547"/>
            <a:chExt cx="2374900" cy="1278783"/>
          </a:xfrm>
        </p:grpSpPr>
        <p:sp>
          <p:nvSpPr>
            <p:cNvPr id="27" name="PA-矩形 4">
              <a:extLst>
                <a:ext uri="{FF2B5EF4-FFF2-40B4-BE49-F238E27FC236}">
                  <a16:creationId xmlns:a16="http://schemas.microsoft.com/office/drawing/2014/main" id="{424CED93-D983-4E34-BFC1-820BEC40BF9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054600" y="2940305"/>
              <a:ext cx="2374900" cy="93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CSS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用于定义网页的样式，包括针对不同设备和屏幕尺寸的设计和布局</a:t>
              </a:r>
            </a:p>
          </p:txBody>
        </p:sp>
        <p:sp>
          <p:nvSpPr>
            <p:cNvPr id="28" name="PA-矩形 4">
              <a:extLst>
                <a:ext uri="{FF2B5EF4-FFF2-40B4-BE49-F238E27FC236}">
                  <a16:creationId xmlns:a16="http://schemas.microsoft.com/office/drawing/2014/main" id="{641F7C4E-3D8F-4075-9DBE-2F96391C77BC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621272" y="2597547"/>
              <a:ext cx="12415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" panose="020B0500000000000000" pitchFamily="34" charset="-122"/>
                </a:rPr>
                <a:t>CSS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C3A0CA8-88EE-45BE-B5F2-5669E3F0EA3A}"/>
              </a:ext>
            </a:extLst>
          </p:cNvPr>
          <p:cNvGrpSpPr/>
          <p:nvPr/>
        </p:nvGrpSpPr>
        <p:grpSpPr>
          <a:xfrm>
            <a:off x="1168400" y="4388247"/>
            <a:ext cx="2374900" cy="1601949"/>
            <a:chOff x="5054600" y="2597547"/>
            <a:chExt cx="2374900" cy="1601949"/>
          </a:xfrm>
        </p:grpSpPr>
        <p:sp>
          <p:nvSpPr>
            <p:cNvPr id="31" name="PA-矩形 4">
              <a:extLst>
                <a:ext uri="{FF2B5EF4-FFF2-40B4-BE49-F238E27FC236}">
                  <a16:creationId xmlns:a16="http://schemas.microsoft.com/office/drawing/2014/main" id="{E98E10B6-D7D7-455D-85B4-1EE80399AB96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054600" y="2940305"/>
              <a:ext cx="2374900" cy="1259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超文本标记语言（英语：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HyperText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 Markup Language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，简称：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HTML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）是一种用于创建网页的标准标记语言</a:t>
              </a:r>
            </a:p>
          </p:txBody>
        </p:sp>
        <p:sp>
          <p:nvSpPr>
            <p:cNvPr id="33" name="PA-矩形 4">
              <a:extLst>
                <a:ext uri="{FF2B5EF4-FFF2-40B4-BE49-F238E27FC236}">
                  <a16:creationId xmlns:a16="http://schemas.microsoft.com/office/drawing/2014/main" id="{8913D5D9-6628-4BFE-9241-D171B7083786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21272" y="2597547"/>
              <a:ext cx="12415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" panose="020B0500000000000000" pitchFamily="34" charset="-122"/>
                </a:rPr>
                <a:t>HTML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1A5437-0963-485F-A2B5-23D176D4427E}"/>
              </a:ext>
            </a:extLst>
          </p:cNvPr>
          <p:cNvGrpSpPr/>
          <p:nvPr/>
        </p:nvGrpSpPr>
        <p:grpSpPr>
          <a:xfrm>
            <a:off x="8648700" y="4388247"/>
            <a:ext cx="2374900" cy="1601949"/>
            <a:chOff x="5054600" y="2597547"/>
            <a:chExt cx="2374900" cy="1601949"/>
          </a:xfrm>
        </p:grpSpPr>
        <p:sp>
          <p:nvSpPr>
            <p:cNvPr id="35" name="PA-矩形 4">
              <a:extLst>
                <a:ext uri="{FF2B5EF4-FFF2-40B4-BE49-F238E27FC236}">
                  <a16:creationId xmlns:a16="http://schemas.microsoft.com/office/drawing/2014/main" id="{4E4A23CA-AE55-471B-8142-62AC8FB4940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054600" y="2940305"/>
              <a:ext cx="2374900" cy="1259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JavaScript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（简称“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JS”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） 是一种具有函数优先的轻量级，解释型或即时编译型的编程语言</a:t>
              </a:r>
            </a:p>
          </p:txBody>
        </p:sp>
        <p:sp>
          <p:nvSpPr>
            <p:cNvPr id="36" name="PA-矩形 4">
              <a:extLst>
                <a:ext uri="{FF2B5EF4-FFF2-40B4-BE49-F238E27FC236}">
                  <a16:creationId xmlns:a16="http://schemas.microsoft.com/office/drawing/2014/main" id="{CEB10BB4-8506-4853-8370-08D66CB289E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21271" y="2597547"/>
              <a:ext cx="13426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" panose="020B0500000000000000" pitchFamily="34" charset="-122"/>
                </a:rPr>
                <a:t>JavaScript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ADF89FED-FE73-4548-A74C-007BB87257F7}"/>
              </a:ext>
            </a:extLst>
          </p:cNvPr>
          <p:cNvSpPr/>
          <p:nvPr/>
        </p:nvSpPr>
        <p:spPr>
          <a:xfrm>
            <a:off x="1524000" y="2327275"/>
            <a:ext cx="1663700" cy="1663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13F1D03-E568-4367-88F7-391F35E1395F}"/>
              </a:ext>
            </a:extLst>
          </p:cNvPr>
          <p:cNvSpPr/>
          <p:nvPr/>
        </p:nvSpPr>
        <p:spPr>
          <a:xfrm>
            <a:off x="5264150" y="2327275"/>
            <a:ext cx="1663700" cy="1663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07AA49A-46FF-44B2-A527-CED3911A6827}"/>
              </a:ext>
            </a:extLst>
          </p:cNvPr>
          <p:cNvSpPr/>
          <p:nvPr/>
        </p:nvSpPr>
        <p:spPr>
          <a:xfrm>
            <a:off x="9004300" y="2327275"/>
            <a:ext cx="1663700" cy="1663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0E1680B-2DC4-40E0-A833-01D887A4C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211" y="2696092"/>
            <a:ext cx="956489" cy="102710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68B2CEB-5D8C-4B79-9FFC-8A7DD82FA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0065" y="2652951"/>
            <a:ext cx="1076930" cy="10656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E8D015A-E4D9-4D35-95E9-8FA3422072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2547" y="2657542"/>
            <a:ext cx="1005792" cy="999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4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1890BE3-8583-450B-9011-55B220AB98E1}"/>
              </a:ext>
            </a:extLst>
          </p:cNvPr>
          <p:cNvSpPr/>
          <p:nvPr/>
        </p:nvSpPr>
        <p:spPr>
          <a:xfrm flipH="1" flipV="1">
            <a:off x="10731500" y="-1"/>
            <a:ext cx="1460500" cy="190988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A780766-AF9E-44CF-AA89-951A14983DC5}"/>
              </a:ext>
            </a:extLst>
          </p:cNvPr>
          <p:cNvSpPr/>
          <p:nvPr/>
        </p:nvSpPr>
        <p:spPr>
          <a:xfrm>
            <a:off x="1" y="2425700"/>
            <a:ext cx="3389407" cy="4432301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4C06241-A486-455A-9041-B38AB2267541}"/>
              </a:ext>
            </a:extLst>
          </p:cNvPr>
          <p:cNvSpPr/>
          <p:nvPr/>
        </p:nvSpPr>
        <p:spPr>
          <a:xfrm flipH="1" flipV="1">
            <a:off x="11119673" y="-2"/>
            <a:ext cx="1072327" cy="1402274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D7E3F7F-D227-40C3-8B3F-7B0857213BD6}"/>
              </a:ext>
            </a:extLst>
          </p:cNvPr>
          <p:cNvSpPr/>
          <p:nvPr/>
        </p:nvSpPr>
        <p:spPr>
          <a:xfrm>
            <a:off x="0" y="3603718"/>
            <a:ext cx="2488568" cy="3254281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57D1840-180C-4915-A9EF-28FB92E20A38}"/>
              </a:ext>
            </a:extLst>
          </p:cNvPr>
          <p:cNvGrpSpPr/>
          <p:nvPr/>
        </p:nvGrpSpPr>
        <p:grpSpPr>
          <a:xfrm>
            <a:off x="392938" y="631207"/>
            <a:ext cx="1748579" cy="269490"/>
            <a:chOff x="392938" y="631207"/>
            <a:chExt cx="1748579" cy="269490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49E48FBF-C54E-4D4D-BA39-4D83E44A5208}"/>
                </a:ext>
              </a:extLst>
            </p:cNvPr>
            <p:cNvSpPr/>
            <p:nvPr/>
          </p:nvSpPr>
          <p:spPr>
            <a:xfrm>
              <a:off x="6977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10ABD539-BFB4-4DF3-A0A0-53C29BF4D166}"/>
                </a:ext>
              </a:extLst>
            </p:cNvPr>
            <p:cNvSpPr/>
            <p:nvPr/>
          </p:nvSpPr>
          <p:spPr>
            <a:xfrm>
              <a:off x="3929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PART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AF3FB591-FA82-4D33-AFDA-7A9FB6A61093}"/>
              </a:ext>
            </a:extLst>
          </p:cNvPr>
          <p:cNvSpPr txBox="1"/>
          <p:nvPr/>
        </p:nvSpPr>
        <p:spPr>
          <a:xfrm>
            <a:off x="5588000" y="2994890"/>
            <a:ext cx="581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rgbClr val="1E39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职责所在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48D3B64-FDB3-4065-A5F1-090C4D5A32B3}"/>
              </a:ext>
            </a:extLst>
          </p:cNvPr>
          <p:cNvSpPr txBox="1"/>
          <p:nvPr/>
        </p:nvSpPr>
        <p:spPr>
          <a:xfrm>
            <a:off x="5588000" y="1847848"/>
            <a:ext cx="58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>
                    <a:lumMod val="85000"/>
                  </a:schemeClr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-03-</a:t>
            </a:r>
            <a:endParaRPr lang="zh-CN" altLang="en-US" sz="8000" i="1" dirty="0">
              <a:solidFill>
                <a:schemeClr val="bg1">
                  <a:lumMod val="85000"/>
                </a:schemeClr>
              </a:solidFill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926DC19-D7A0-47F6-9DB2-D558B62F2A49}"/>
              </a:ext>
            </a:extLst>
          </p:cNvPr>
          <p:cNvSpPr/>
          <p:nvPr/>
        </p:nvSpPr>
        <p:spPr>
          <a:xfrm>
            <a:off x="1892300" y="1925665"/>
            <a:ext cx="3200400" cy="320040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A49CDD-7565-472E-9410-E4D02FFC893A}"/>
              </a:ext>
            </a:extLst>
          </p:cNvPr>
          <p:cNvCxnSpPr>
            <a:cxnSpLocks/>
          </p:cNvCxnSpPr>
          <p:nvPr/>
        </p:nvCxnSpPr>
        <p:spPr>
          <a:xfrm>
            <a:off x="10160000" y="6223000"/>
            <a:ext cx="1606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9C2407-16C8-4DF3-8D2B-6180941017DA}"/>
              </a:ext>
            </a:extLst>
          </p:cNvPr>
          <p:cNvGrpSpPr/>
          <p:nvPr/>
        </p:nvGrpSpPr>
        <p:grpSpPr>
          <a:xfrm rot="16200000">
            <a:off x="3918618" y="3127112"/>
            <a:ext cx="2261856" cy="797507"/>
            <a:chOff x="1971882" y="4962166"/>
            <a:chExt cx="2261856" cy="797507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206F4AF-CA2C-4A91-B976-2BEC601DE729}"/>
                </a:ext>
              </a:extLst>
            </p:cNvPr>
            <p:cNvSpPr/>
            <p:nvPr/>
          </p:nvSpPr>
          <p:spPr>
            <a:xfrm>
              <a:off x="1971882" y="4962166"/>
              <a:ext cx="257534" cy="257534"/>
            </a:xfrm>
            <a:prstGeom prst="ellipse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2874B8F-3A73-46AD-AA22-D524C7AFAE56}"/>
                </a:ext>
              </a:extLst>
            </p:cNvPr>
            <p:cNvSpPr/>
            <p:nvPr/>
          </p:nvSpPr>
          <p:spPr>
            <a:xfrm>
              <a:off x="2807451" y="5168955"/>
              <a:ext cx="590718" cy="590718"/>
            </a:xfrm>
            <a:prstGeom prst="ellipse">
              <a:avLst/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DC4934-6AF3-4FD2-86D0-D35E9F9F96D3}"/>
                </a:ext>
              </a:extLst>
            </p:cNvPr>
            <p:cNvSpPr/>
            <p:nvPr/>
          </p:nvSpPr>
          <p:spPr>
            <a:xfrm>
              <a:off x="3976204" y="4962166"/>
              <a:ext cx="257534" cy="257534"/>
            </a:xfrm>
            <a:prstGeom prst="ellipse">
              <a:avLst/>
            </a:prstGeom>
            <a:solidFill>
              <a:srgbClr val="02B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163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 animBg="1"/>
      <p:bldP spid="18" grpId="0" animBg="1"/>
      <p:bldP spid="58" grpId="0"/>
      <p:bldP spid="42" grpId="0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3FC6F4-F6E6-44A8-969B-80BC651BD157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A14EE6-7FC9-4DB7-81E9-1DECAA4166AD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FD788-CAD9-42A7-A2CA-587CC27E30C7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PC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5DCDA08-8FC8-4603-A341-5C0D44117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CAD2B1-A99A-4299-BF62-1B014DD6F19C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900CF61-9838-442F-BD84-3456F3AAEFEF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21F9623C-6CB0-4E31-B5DE-0A09B681C4A0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iconfont-11255-5323798">
                <a:extLst>
                  <a:ext uri="{FF2B5EF4-FFF2-40B4-BE49-F238E27FC236}">
                    <a16:creationId xmlns:a16="http://schemas.microsoft.com/office/drawing/2014/main" id="{59513EAC-C9BC-4334-ADEB-B36213407F29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993479-D5DF-437C-9D80-236EDF43FF9B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3967EB59-3BA7-48D2-B936-A2E83931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4" y="1122298"/>
            <a:ext cx="8636804" cy="566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4ACA301-719B-4EC1-BF2E-0201F618A356}"/>
              </a:ext>
            </a:extLst>
          </p:cNvPr>
          <p:cNvSpPr txBox="1"/>
          <p:nvPr/>
        </p:nvSpPr>
        <p:spPr>
          <a:xfrm>
            <a:off x="602300" y="2852380"/>
            <a:ext cx="800219" cy="31014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/>
              <a:t>官网</a:t>
            </a:r>
          </a:p>
        </p:txBody>
      </p:sp>
    </p:spTree>
    <p:extLst>
      <p:ext uri="{BB962C8B-B14F-4D97-AF65-F5344CB8AC3E}">
        <p14:creationId xmlns:p14="http://schemas.microsoft.com/office/powerpoint/2010/main" val="1700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3FC6F4-F6E6-44A8-969B-80BC651BD157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A14EE6-7FC9-4DB7-81E9-1DECAA4166AD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FD788-CAD9-42A7-A2CA-587CC27E30C7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PC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5DCDA08-8FC8-4603-A341-5C0D44117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CAD2B1-A99A-4299-BF62-1B014DD6F19C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900CF61-9838-442F-BD84-3456F3AAEFEF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21F9623C-6CB0-4E31-B5DE-0A09B681C4A0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iconfont-11255-5323798">
                <a:extLst>
                  <a:ext uri="{FF2B5EF4-FFF2-40B4-BE49-F238E27FC236}">
                    <a16:creationId xmlns:a16="http://schemas.microsoft.com/office/drawing/2014/main" id="{59513EAC-C9BC-4334-ADEB-B36213407F29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993479-D5DF-437C-9D80-236EDF43FF9B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4ACA301-719B-4EC1-BF2E-0201F618A356}"/>
              </a:ext>
            </a:extLst>
          </p:cNvPr>
          <p:cNvSpPr txBox="1"/>
          <p:nvPr/>
        </p:nvSpPr>
        <p:spPr>
          <a:xfrm>
            <a:off x="602300" y="2852380"/>
            <a:ext cx="800219" cy="31014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/>
              <a:t>商城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1179CC-C853-455E-8177-361F4154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90" y="1152672"/>
            <a:ext cx="8304022" cy="54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3FC6F4-F6E6-44A8-969B-80BC651BD157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A14EE6-7FC9-4DB7-81E9-1DECAA4166AD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FD788-CAD9-42A7-A2CA-587CC27E30C7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PC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5DCDA08-8FC8-4603-A341-5C0D44117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CAD2B1-A99A-4299-BF62-1B014DD6F19C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900CF61-9838-442F-BD84-3456F3AAEFEF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21F9623C-6CB0-4E31-B5DE-0A09B681C4A0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iconfont-11255-5323798">
                <a:extLst>
                  <a:ext uri="{FF2B5EF4-FFF2-40B4-BE49-F238E27FC236}">
                    <a16:creationId xmlns:a16="http://schemas.microsoft.com/office/drawing/2014/main" id="{59513EAC-C9BC-4334-ADEB-B36213407F29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993479-D5DF-437C-9D80-236EDF43FF9B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4ACA301-719B-4EC1-BF2E-0201F618A356}"/>
              </a:ext>
            </a:extLst>
          </p:cNvPr>
          <p:cNvSpPr txBox="1"/>
          <p:nvPr/>
        </p:nvSpPr>
        <p:spPr>
          <a:xfrm>
            <a:off x="602300" y="2852380"/>
            <a:ext cx="800219" cy="31014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/>
              <a:t>管理后台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B23646-B1E8-47D6-AA0A-AB6740FF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14" y="1115266"/>
            <a:ext cx="7504542" cy="55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3FC6F4-F6E6-44A8-969B-80BC651BD157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A14EE6-7FC9-4DB7-81E9-1DECAA4166AD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FD788-CAD9-42A7-A2CA-587CC27E30C7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移动端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5DCDA08-8FC8-4603-A341-5C0D44117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CAD2B1-A99A-4299-BF62-1B014DD6F19C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900CF61-9838-442F-BD84-3456F3AAEFEF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21F9623C-6CB0-4E31-B5DE-0A09B681C4A0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iconfont-11255-5323798">
                <a:extLst>
                  <a:ext uri="{FF2B5EF4-FFF2-40B4-BE49-F238E27FC236}">
                    <a16:creationId xmlns:a16="http://schemas.microsoft.com/office/drawing/2014/main" id="{59513EAC-C9BC-4334-ADEB-B36213407F29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993479-D5DF-437C-9D80-236EDF43FF9B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B4CB734-A707-4B12-BE6F-FDEEEFE4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337128"/>
            <a:ext cx="2141406" cy="41837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46ADF4-BEF3-430A-9BAE-AE2058B5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41" y="1337128"/>
            <a:ext cx="2325338" cy="41837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3C89AEB-4F04-476C-9AB9-AD5685FE9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188" y="1455621"/>
            <a:ext cx="432853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5BA709-366F-4692-B74E-21422311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9" y="1214534"/>
            <a:ext cx="11859461" cy="44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1890BE3-8583-450B-9011-55B220AB98E1}"/>
              </a:ext>
            </a:extLst>
          </p:cNvPr>
          <p:cNvSpPr/>
          <p:nvPr/>
        </p:nvSpPr>
        <p:spPr>
          <a:xfrm>
            <a:off x="0" y="4948116"/>
            <a:ext cx="1460500" cy="190988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A780766-AF9E-44CF-AA89-951A14983DC5}"/>
              </a:ext>
            </a:extLst>
          </p:cNvPr>
          <p:cNvSpPr/>
          <p:nvPr/>
        </p:nvSpPr>
        <p:spPr>
          <a:xfrm flipH="1" flipV="1">
            <a:off x="8802592" y="-2"/>
            <a:ext cx="3389407" cy="4432301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4C06241-A486-455A-9041-B38AB2267541}"/>
              </a:ext>
            </a:extLst>
          </p:cNvPr>
          <p:cNvSpPr/>
          <p:nvPr/>
        </p:nvSpPr>
        <p:spPr>
          <a:xfrm>
            <a:off x="0" y="5455727"/>
            <a:ext cx="1072327" cy="1402274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D7E3F7F-D227-40C3-8B3F-7B0857213BD6}"/>
              </a:ext>
            </a:extLst>
          </p:cNvPr>
          <p:cNvSpPr/>
          <p:nvPr/>
        </p:nvSpPr>
        <p:spPr>
          <a:xfrm flipH="1" flipV="1">
            <a:off x="9703432" y="0"/>
            <a:ext cx="2488568" cy="3254281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CFFEF3-BCB7-46D3-8A61-AB260DEAA647}"/>
              </a:ext>
            </a:extLst>
          </p:cNvPr>
          <p:cNvGrpSpPr/>
          <p:nvPr/>
        </p:nvGrpSpPr>
        <p:grpSpPr>
          <a:xfrm>
            <a:off x="492601" y="388370"/>
            <a:ext cx="3096716" cy="1015663"/>
            <a:chOff x="2635252" y="2462593"/>
            <a:chExt cx="3096716" cy="1015663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10ABD539-BFB4-4DF3-A0A0-53C29BF4D166}"/>
                </a:ext>
              </a:extLst>
            </p:cNvPr>
            <p:cNvSpPr/>
            <p:nvPr/>
          </p:nvSpPr>
          <p:spPr>
            <a:xfrm>
              <a:off x="4288189" y="3073730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CATALOG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228AC36-6AD2-4551-B6A2-D56A527C1060}"/>
                </a:ext>
              </a:extLst>
            </p:cNvPr>
            <p:cNvSpPr txBox="1"/>
            <p:nvPr/>
          </p:nvSpPr>
          <p:spPr>
            <a:xfrm>
              <a:off x="2635252" y="2462593"/>
              <a:ext cx="1943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6000" i="1" dirty="0">
                  <a:solidFill>
                    <a:srgbClr val="1E39D0"/>
                  </a:solidFill>
                  <a:latin typeface="字魂143号-正酷超级黑" panose="00000500000000000000" pitchFamily="2" charset="-122"/>
                  <a:ea typeface="字魂143号-正酷超级黑" panose="00000500000000000000" pitchFamily="2" charset="-122"/>
                </a:rPr>
                <a:t>目录</a:t>
              </a: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AB4CD27-82AB-4A16-9A32-5A13B96E57B9}"/>
              </a:ext>
            </a:extLst>
          </p:cNvPr>
          <p:cNvCxnSpPr>
            <a:cxnSpLocks/>
          </p:cNvCxnSpPr>
          <p:nvPr/>
        </p:nvCxnSpPr>
        <p:spPr>
          <a:xfrm>
            <a:off x="1516381" y="5756441"/>
            <a:ext cx="35636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26A94A-632A-4C8F-ABAE-CEAF82D04839}"/>
              </a:ext>
            </a:extLst>
          </p:cNvPr>
          <p:cNvGrpSpPr/>
          <p:nvPr/>
        </p:nvGrpSpPr>
        <p:grpSpPr>
          <a:xfrm>
            <a:off x="1549400" y="5060906"/>
            <a:ext cx="3263900" cy="461665"/>
            <a:chOff x="1854200" y="5269885"/>
            <a:chExt cx="3263900" cy="46166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718F3FE-5F22-44A9-843E-48D3B7D00AB2}"/>
                </a:ext>
              </a:extLst>
            </p:cNvPr>
            <p:cNvSpPr/>
            <p:nvPr/>
          </p:nvSpPr>
          <p:spPr>
            <a:xfrm>
              <a:off x="1854200" y="5463469"/>
              <a:ext cx="200726" cy="74497"/>
            </a:xfrm>
            <a:prstGeom prst="rect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047FC84-AA6D-4BC3-A587-EB56AC9861A0}"/>
                </a:ext>
              </a:extLst>
            </p:cNvPr>
            <p:cNvSpPr txBox="1"/>
            <p:nvPr/>
          </p:nvSpPr>
          <p:spPr>
            <a:xfrm>
              <a:off x="2197100" y="5269885"/>
              <a:ext cx="292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新时代新玩法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C8B5C12-B3CF-4383-94E6-ABA434D6D756}"/>
              </a:ext>
            </a:extLst>
          </p:cNvPr>
          <p:cNvGrpSpPr/>
          <p:nvPr/>
        </p:nvGrpSpPr>
        <p:grpSpPr>
          <a:xfrm>
            <a:off x="1549400" y="4131499"/>
            <a:ext cx="3263900" cy="461665"/>
            <a:chOff x="1854200" y="5269885"/>
            <a:chExt cx="3263900" cy="46166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DC8193A-74E7-482A-A739-8A93CAB2A12E}"/>
                </a:ext>
              </a:extLst>
            </p:cNvPr>
            <p:cNvSpPr/>
            <p:nvPr/>
          </p:nvSpPr>
          <p:spPr>
            <a:xfrm>
              <a:off x="1854200" y="5463469"/>
              <a:ext cx="200726" cy="74497"/>
            </a:xfrm>
            <a:prstGeom prst="rect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B0DAEC8-70B7-4424-A66F-8FA4E978747D}"/>
                </a:ext>
              </a:extLst>
            </p:cNvPr>
            <p:cNvSpPr txBox="1"/>
            <p:nvPr/>
          </p:nvSpPr>
          <p:spPr>
            <a:xfrm>
              <a:off x="2197100" y="5269885"/>
              <a:ext cx="292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职责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1BFE43B-242C-4ED4-A1F5-07D0AF8F3CB5}"/>
              </a:ext>
            </a:extLst>
          </p:cNvPr>
          <p:cNvGrpSpPr/>
          <p:nvPr/>
        </p:nvGrpSpPr>
        <p:grpSpPr>
          <a:xfrm>
            <a:off x="1549400" y="3202092"/>
            <a:ext cx="3263900" cy="461665"/>
            <a:chOff x="1854200" y="5269885"/>
            <a:chExt cx="3263900" cy="46166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EED71A0-721A-483D-92BA-BA04B34E36A7}"/>
                </a:ext>
              </a:extLst>
            </p:cNvPr>
            <p:cNvSpPr/>
            <p:nvPr/>
          </p:nvSpPr>
          <p:spPr>
            <a:xfrm>
              <a:off x="1854200" y="5463469"/>
              <a:ext cx="200726" cy="74497"/>
            </a:xfrm>
            <a:prstGeom prst="rect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BF2AE1D-FA20-45F2-B18D-06EF7EE5952A}"/>
                </a:ext>
              </a:extLst>
            </p:cNvPr>
            <p:cNvSpPr txBox="1"/>
            <p:nvPr/>
          </p:nvSpPr>
          <p:spPr>
            <a:xfrm>
              <a:off x="2197100" y="5269885"/>
              <a:ext cx="292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主要技术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52C0ED2-D83A-449C-8C71-79A8797ED5FC}"/>
              </a:ext>
            </a:extLst>
          </p:cNvPr>
          <p:cNvGrpSpPr/>
          <p:nvPr/>
        </p:nvGrpSpPr>
        <p:grpSpPr>
          <a:xfrm>
            <a:off x="1549400" y="2272685"/>
            <a:ext cx="3263900" cy="461665"/>
            <a:chOff x="1854200" y="5269885"/>
            <a:chExt cx="3263900" cy="46166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84A75B7-1018-469A-B856-7D81A0D6D3F0}"/>
                </a:ext>
              </a:extLst>
            </p:cNvPr>
            <p:cNvSpPr/>
            <p:nvPr/>
          </p:nvSpPr>
          <p:spPr>
            <a:xfrm>
              <a:off x="1854200" y="5463469"/>
              <a:ext cx="200726" cy="74497"/>
            </a:xfrm>
            <a:prstGeom prst="rect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F3FB591-FA82-4D33-AFDA-7A9FB6A61093}"/>
                </a:ext>
              </a:extLst>
            </p:cNvPr>
            <p:cNvSpPr txBox="1"/>
            <p:nvPr/>
          </p:nvSpPr>
          <p:spPr>
            <a:xfrm>
              <a:off x="2197100" y="5269885"/>
              <a:ext cx="292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前端发展史</a:t>
              </a:r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DD91DD1-CE67-4EC4-B654-47EC81DD7B4D}"/>
              </a:ext>
            </a:extLst>
          </p:cNvPr>
          <p:cNvCxnSpPr>
            <a:cxnSpLocks/>
          </p:cNvCxnSpPr>
          <p:nvPr/>
        </p:nvCxnSpPr>
        <p:spPr>
          <a:xfrm>
            <a:off x="1516381" y="4827035"/>
            <a:ext cx="35636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E90C729-ADD0-48E8-9242-1569BA1A50C5}"/>
              </a:ext>
            </a:extLst>
          </p:cNvPr>
          <p:cNvCxnSpPr>
            <a:cxnSpLocks/>
          </p:cNvCxnSpPr>
          <p:nvPr/>
        </p:nvCxnSpPr>
        <p:spPr>
          <a:xfrm>
            <a:off x="1516381" y="3897628"/>
            <a:ext cx="35636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B151BD2-991B-47B0-B000-105242D3F79D}"/>
              </a:ext>
            </a:extLst>
          </p:cNvPr>
          <p:cNvCxnSpPr>
            <a:cxnSpLocks/>
          </p:cNvCxnSpPr>
          <p:nvPr/>
        </p:nvCxnSpPr>
        <p:spPr>
          <a:xfrm>
            <a:off x="1516381" y="2968221"/>
            <a:ext cx="35636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3304F49F-3047-4C68-BB81-5363811BFE2C}"/>
              </a:ext>
            </a:extLst>
          </p:cNvPr>
          <p:cNvSpPr/>
          <p:nvPr/>
        </p:nvSpPr>
        <p:spPr>
          <a:xfrm>
            <a:off x="6311900" y="1714500"/>
            <a:ext cx="4165600" cy="4165600"/>
          </a:xfrm>
          <a:prstGeom prst="ellipse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2433E46-63A3-4B56-98AD-328B69237A39}"/>
              </a:ext>
            </a:extLst>
          </p:cNvPr>
          <p:cNvSpPr/>
          <p:nvPr/>
        </p:nvSpPr>
        <p:spPr>
          <a:xfrm>
            <a:off x="5943600" y="5295900"/>
            <a:ext cx="266700" cy="266700"/>
          </a:xfrm>
          <a:prstGeom prst="ellipse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3" name="iconfont-11255-5323798">
            <a:extLst>
              <a:ext uri="{FF2B5EF4-FFF2-40B4-BE49-F238E27FC236}">
                <a16:creationId xmlns:a16="http://schemas.microsoft.com/office/drawing/2014/main" id="{9B3B098D-0D74-43C1-A81B-9DB94B22A54D}"/>
              </a:ext>
            </a:extLst>
          </p:cNvPr>
          <p:cNvSpPr/>
          <p:nvPr/>
        </p:nvSpPr>
        <p:spPr>
          <a:xfrm>
            <a:off x="7289809" y="2692188"/>
            <a:ext cx="2209782" cy="2210224"/>
          </a:xfrm>
          <a:custGeom>
            <a:avLst/>
            <a:gdLst>
              <a:gd name="T0" fmla="*/ 2580 w 10362"/>
              <a:gd name="T1" fmla="*/ 3239 h 10362"/>
              <a:gd name="T2" fmla="*/ 7761 w 10362"/>
              <a:gd name="T3" fmla="*/ 3239 h 10362"/>
              <a:gd name="T4" fmla="*/ 8409 w 10362"/>
              <a:gd name="T5" fmla="*/ 2591 h 10362"/>
              <a:gd name="T6" fmla="*/ 8409 w 10362"/>
              <a:gd name="T7" fmla="*/ 647 h 10362"/>
              <a:gd name="T8" fmla="*/ 7761 w 10362"/>
              <a:gd name="T9" fmla="*/ 0 h 10362"/>
              <a:gd name="T10" fmla="*/ 2580 w 10362"/>
              <a:gd name="T11" fmla="*/ 0 h 10362"/>
              <a:gd name="T12" fmla="*/ 1932 w 10362"/>
              <a:gd name="T13" fmla="*/ 647 h 10362"/>
              <a:gd name="T14" fmla="*/ 1932 w 10362"/>
              <a:gd name="T15" fmla="*/ 2590 h 10362"/>
              <a:gd name="T16" fmla="*/ 2580 w 10362"/>
              <a:gd name="T17" fmla="*/ 3239 h 10362"/>
              <a:gd name="T18" fmla="*/ 2429 w 10362"/>
              <a:gd name="T19" fmla="*/ 7286 h 10362"/>
              <a:gd name="T20" fmla="*/ 647 w 10362"/>
              <a:gd name="T21" fmla="*/ 7286 h 10362"/>
              <a:gd name="T22" fmla="*/ 0 w 10362"/>
              <a:gd name="T23" fmla="*/ 7934 h 10362"/>
              <a:gd name="T24" fmla="*/ 0 w 10362"/>
              <a:gd name="T25" fmla="*/ 9715 h 10362"/>
              <a:gd name="T26" fmla="*/ 647 w 10362"/>
              <a:gd name="T27" fmla="*/ 10362 h 10362"/>
              <a:gd name="T28" fmla="*/ 2429 w 10362"/>
              <a:gd name="T29" fmla="*/ 10362 h 10362"/>
              <a:gd name="T30" fmla="*/ 3076 w 10362"/>
              <a:gd name="T31" fmla="*/ 9715 h 10362"/>
              <a:gd name="T32" fmla="*/ 3076 w 10362"/>
              <a:gd name="T33" fmla="*/ 7934 h 10362"/>
              <a:gd name="T34" fmla="*/ 2429 w 10362"/>
              <a:gd name="T35" fmla="*/ 7286 h 10362"/>
              <a:gd name="T36" fmla="*/ 6071 w 10362"/>
              <a:gd name="T37" fmla="*/ 7286 h 10362"/>
              <a:gd name="T38" fmla="*/ 4291 w 10362"/>
              <a:gd name="T39" fmla="*/ 7286 h 10362"/>
              <a:gd name="T40" fmla="*/ 3644 w 10362"/>
              <a:gd name="T41" fmla="*/ 7934 h 10362"/>
              <a:gd name="T42" fmla="*/ 3644 w 10362"/>
              <a:gd name="T43" fmla="*/ 9715 h 10362"/>
              <a:gd name="T44" fmla="*/ 4291 w 10362"/>
              <a:gd name="T45" fmla="*/ 10362 h 10362"/>
              <a:gd name="T46" fmla="*/ 6072 w 10362"/>
              <a:gd name="T47" fmla="*/ 10362 h 10362"/>
              <a:gd name="T48" fmla="*/ 6720 w 10362"/>
              <a:gd name="T49" fmla="*/ 9715 h 10362"/>
              <a:gd name="T50" fmla="*/ 6720 w 10362"/>
              <a:gd name="T51" fmla="*/ 7934 h 10362"/>
              <a:gd name="T52" fmla="*/ 6071 w 10362"/>
              <a:gd name="T53" fmla="*/ 7286 h 10362"/>
              <a:gd name="T54" fmla="*/ 9715 w 10362"/>
              <a:gd name="T55" fmla="*/ 7286 h 10362"/>
              <a:gd name="T56" fmla="*/ 7934 w 10362"/>
              <a:gd name="T57" fmla="*/ 7286 h 10362"/>
              <a:gd name="T58" fmla="*/ 7286 w 10362"/>
              <a:gd name="T59" fmla="*/ 7934 h 10362"/>
              <a:gd name="T60" fmla="*/ 7286 w 10362"/>
              <a:gd name="T61" fmla="*/ 9715 h 10362"/>
              <a:gd name="T62" fmla="*/ 7934 w 10362"/>
              <a:gd name="T63" fmla="*/ 10362 h 10362"/>
              <a:gd name="T64" fmla="*/ 9715 w 10362"/>
              <a:gd name="T65" fmla="*/ 10362 h 10362"/>
              <a:gd name="T66" fmla="*/ 10362 w 10362"/>
              <a:gd name="T67" fmla="*/ 9715 h 10362"/>
              <a:gd name="T68" fmla="*/ 10362 w 10362"/>
              <a:gd name="T69" fmla="*/ 7934 h 10362"/>
              <a:gd name="T70" fmla="*/ 9715 w 10362"/>
              <a:gd name="T71" fmla="*/ 7286 h 10362"/>
              <a:gd name="T72" fmla="*/ 1519 w 10362"/>
              <a:gd name="T73" fmla="*/ 6726 h 10362"/>
              <a:gd name="T74" fmla="*/ 1761 w 10362"/>
              <a:gd name="T75" fmla="*/ 6484 h 10362"/>
              <a:gd name="T76" fmla="*/ 1761 w 10362"/>
              <a:gd name="T77" fmla="*/ 5100 h 10362"/>
              <a:gd name="T78" fmla="*/ 4939 w 10362"/>
              <a:gd name="T79" fmla="*/ 5100 h 10362"/>
              <a:gd name="T80" fmla="*/ 4939 w 10362"/>
              <a:gd name="T81" fmla="*/ 6476 h 10362"/>
              <a:gd name="T82" fmla="*/ 5181 w 10362"/>
              <a:gd name="T83" fmla="*/ 6719 h 10362"/>
              <a:gd name="T84" fmla="*/ 5424 w 10362"/>
              <a:gd name="T85" fmla="*/ 6476 h 10362"/>
              <a:gd name="T86" fmla="*/ 5424 w 10362"/>
              <a:gd name="T87" fmla="*/ 5100 h 10362"/>
              <a:gd name="T88" fmla="*/ 8601 w 10362"/>
              <a:gd name="T89" fmla="*/ 5100 h 10362"/>
              <a:gd name="T90" fmla="*/ 8601 w 10362"/>
              <a:gd name="T91" fmla="*/ 6476 h 10362"/>
              <a:gd name="T92" fmla="*/ 8843 w 10362"/>
              <a:gd name="T93" fmla="*/ 6719 h 10362"/>
              <a:gd name="T94" fmla="*/ 9086 w 10362"/>
              <a:gd name="T95" fmla="*/ 6476 h 10362"/>
              <a:gd name="T96" fmla="*/ 9086 w 10362"/>
              <a:gd name="T97" fmla="*/ 4857 h 10362"/>
              <a:gd name="T98" fmla="*/ 8843 w 10362"/>
              <a:gd name="T99" fmla="*/ 4615 h 10362"/>
              <a:gd name="T100" fmla="*/ 5424 w 10362"/>
              <a:gd name="T101" fmla="*/ 4615 h 10362"/>
              <a:gd name="T102" fmla="*/ 5424 w 10362"/>
              <a:gd name="T103" fmla="*/ 3886 h 10362"/>
              <a:gd name="T104" fmla="*/ 5181 w 10362"/>
              <a:gd name="T105" fmla="*/ 3644 h 10362"/>
              <a:gd name="T106" fmla="*/ 4939 w 10362"/>
              <a:gd name="T107" fmla="*/ 3886 h 10362"/>
              <a:gd name="T108" fmla="*/ 4939 w 10362"/>
              <a:gd name="T109" fmla="*/ 4615 h 10362"/>
              <a:gd name="T110" fmla="*/ 1519 w 10362"/>
              <a:gd name="T111" fmla="*/ 4615 h 10362"/>
              <a:gd name="T112" fmla="*/ 1276 w 10362"/>
              <a:gd name="T113" fmla="*/ 4857 h 10362"/>
              <a:gd name="T114" fmla="*/ 1276 w 10362"/>
              <a:gd name="T115" fmla="*/ 6484 h 10362"/>
              <a:gd name="T116" fmla="*/ 1519 w 10362"/>
              <a:gd name="T117" fmla="*/ 6726 h 10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362" h="10362">
                <a:moveTo>
                  <a:pt x="2580" y="3239"/>
                </a:moveTo>
                <a:lnTo>
                  <a:pt x="7761" y="3239"/>
                </a:lnTo>
                <a:cubicBezTo>
                  <a:pt x="8119" y="3239"/>
                  <a:pt x="8409" y="2949"/>
                  <a:pt x="8409" y="2591"/>
                </a:cubicBezTo>
                <a:lnTo>
                  <a:pt x="8409" y="647"/>
                </a:lnTo>
                <a:cubicBezTo>
                  <a:pt x="8409" y="290"/>
                  <a:pt x="8118" y="0"/>
                  <a:pt x="7761" y="0"/>
                </a:cubicBezTo>
                <a:lnTo>
                  <a:pt x="2580" y="0"/>
                </a:lnTo>
                <a:cubicBezTo>
                  <a:pt x="2222" y="0"/>
                  <a:pt x="1932" y="290"/>
                  <a:pt x="1932" y="647"/>
                </a:cubicBezTo>
                <a:lnTo>
                  <a:pt x="1932" y="2590"/>
                </a:lnTo>
                <a:cubicBezTo>
                  <a:pt x="1932" y="2949"/>
                  <a:pt x="2222" y="3239"/>
                  <a:pt x="2580" y="3239"/>
                </a:cubicBezTo>
                <a:close/>
                <a:moveTo>
                  <a:pt x="2429" y="7286"/>
                </a:moveTo>
                <a:lnTo>
                  <a:pt x="647" y="7286"/>
                </a:lnTo>
                <a:cubicBezTo>
                  <a:pt x="290" y="7286"/>
                  <a:pt x="0" y="7576"/>
                  <a:pt x="0" y="7934"/>
                </a:cubicBezTo>
                <a:lnTo>
                  <a:pt x="0" y="9715"/>
                </a:lnTo>
                <a:cubicBezTo>
                  <a:pt x="0" y="10072"/>
                  <a:pt x="290" y="10362"/>
                  <a:pt x="647" y="10362"/>
                </a:cubicBezTo>
                <a:lnTo>
                  <a:pt x="2429" y="10362"/>
                </a:lnTo>
                <a:cubicBezTo>
                  <a:pt x="2786" y="10362"/>
                  <a:pt x="3076" y="10072"/>
                  <a:pt x="3076" y="9715"/>
                </a:cubicBezTo>
                <a:lnTo>
                  <a:pt x="3076" y="7934"/>
                </a:lnTo>
                <a:cubicBezTo>
                  <a:pt x="3076" y="7576"/>
                  <a:pt x="2786" y="7286"/>
                  <a:pt x="2429" y="7286"/>
                </a:cubicBezTo>
                <a:close/>
                <a:moveTo>
                  <a:pt x="6071" y="7286"/>
                </a:moveTo>
                <a:lnTo>
                  <a:pt x="4291" y="7286"/>
                </a:lnTo>
                <a:cubicBezTo>
                  <a:pt x="3934" y="7286"/>
                  <a:pt x="3644" y="7576"/>
                  <a:pt x="3644" y="7934"/>
                </a:cubicBezTo>
                <a:lnTo>
                  <a:pt x="3644" y="9715"/>
                </a:lnTo>
                <a:cubicBezTo>
                  <a:pt x="3644" y="10072"/>
                  <a:pt x="3934" y="10362"/>
                  <a:pt x="4291" y="10362"/>
                </a:cubicBezTo>
                <a:lnTo>
                  <a:pt x="6072" y="10362"/>
                </a:lnTo>
                <a:cubicBezTo>
                  <a:pt x="6430" y="10362"/>
                  <a:pt x="6720" y="10072"/>
                  <a:pt x="6720" y="9715"/>
                </a:cubicBezTo>
                <a:lnTo>
                  <a:pt x="6720" y="7934"/>
                </a:lnTo>
                <a:cubicBezTo>
                  <a:pt x="6720" y="7576"/>
                  <a:pt x="6430" y="7286"/>
                  <a:pt x="6071" y="7286"/>
                </a:cubicBezTo>
                <a:close/>
                <a:moveTo>
                  <a:pt x="9715" y="7286"/>
                </a:moveTo>
                <a:lnTo>
                  <a:pt x="7934" y="7286"/>
                </a:lnTo>
                <a:cubicBezTo>
                  <a:pt x="7576" y="7286"/>
                  <a:pt x="7286" y="7576"/>
                  <a:pt x="7286" y="7934"/>
                </a:cubicBezTo>
                <a:lnTo>
                  <a:pt x="7286" y="9715"/>
                </a:lnTo>
                <a:cubicBezTo>
                  <a:pt x="7286" y="10072"/>
                  <a:pt x="7576" y="10362"/>
                  <a:pt x="7934" y="10362"/>
                </a:cubicBezTo>
                <a:lnTo>
                  <a:pt x="9715" y="10362"/>
                </a:lnTo>
                <a:cubicBezTo>
                  <a:pt x="10072" y="10362"/>
                  <a:pt x="10362" y="10072"/>
                  <a:pt x="10362" y="9715"/>
                </a:cubicBezTo>
                <a:lnTo>
                  <a:pt x="10362" y="7934"/>
                </a:lnTo>
                <a:cubicBezTo>
                  <a:pt x="10362" y="7576"/>
                  <a:pt x="10072" y="7286"/>
                  <a:pt x="9715" y="7286"/>
                </a:cubicBezTo>
                <a:close/>
                <a:moveTo>
                  <a:pt x="1519" y="6726"/>
                </a:moveTo>
                <a:cubicBezTo>
                  <a:pt x="1652" y="6726"/>
                  <a:pt x="1761" y="6617"/>
                  <a:pt x="1761" y="6484"/>
                </a:cubicBezTo>
                <a:lnTo>
                  <a:pt x="1761" y="5100"/>
                </a:lnTo>
                <a:lnTo>
                  <a:pt x="4939" y="5100"/>
                </a:lnTo>
                <a:lnTo>
                  <a:pt x="4939" y="6476"/>
                </a:lnTo>
                <a:cubicBezTo>
                  <a:pt x="4939" y="6610"/>
                  <a:pt x="5047" y="6719"/>
                  <a:pt x="5181" y="6719"/>
                </a:cubicBezTo>
                <a:cubicBezTo>
                  <a:pt x="5315" y="6719"/>
                  <a:pt x="5424" y="6610"/>
                  <a:pt x="5424" y="6476"/>
                </a:cubicBezTo>
                <a:lnTo>
                  <a:pt x="5424" y="5100"/>
                </a:lnTo>
                <a:lnTo>
                  <a:pt x="8601" y="5100"/>
                </a:lnTo>
                <a:lnTo>
                  <a:pt x="8601" y="6476"/>
                </a:lnTo>
                <a:cubicBezTo>
                  <a:pt x="8601" y="6610"/>
                  <a:pt x="8710" y="6719"/>
                  <a:pt x="8843" y="6719"/>
                </a:cubicBezTo>
                <a:cubicBezTo>
                  <a:pt x="8977" y="6719"/>
                  <a:pt x="9086" y="6610"/>
                  <a:pt x="9086" y="6476"/>
                </a:cubicBezTo>
                <a:lnTo>
                  <a:pt x="9086" y="4857"/>
                </a:lnTo>
                <a:cubicBezTo>
                  <a:pt x="9086" y="4724"/>
                  <a:pt x="8977" y="4615"/>
                  <a:pt x="8843" y="4615"/>
                </a:cubicBezTo>
                <a:lnTo>
                  <a:pt x="5424" y="4615"/>
                </a:lnTo>
                <a:lnTo>
                  <a:pt x="5424" y="3886"/>
                </a:lnTo>
                <a:cubicBezTo>
                  <a:pt x="5424" y="3752"/>
                  <a:pt x="5315" y="3644"/>
                  <a:pt x="5181" y="3644"/>
                </a:cubicBezTo>
                <a:cubicBezTo>
                  <a:pt x="5047" y="3644"/>
                  <a:pt x="4939" y="3752"/>
                  <a:pt x="4939" y="3886"/>
                </a:cubicBezTo>
                <a:lnTo>
                  <a:pt x="4939" y="4615"/>
                </a:lnTo>
                <a:lnTo>
                  <a:pt x="1519" y="4615"/>
                </a:lnTo>
                <a:cubicBezTo>
                  <a:pt x="1385" y="4615"/>
                  <a:pt x="1276" y="4724"/>
                  <a:pt x="1276" y="4857"/>
                </a:cubicBezTo>
                <a:lnTo>
                  <a:pt x="1276" y="6484"/>
                </a:lnTo>
                <a:cubicBezTo>
                  <a:pt x="1275" y="6617"/>
                  <a:pt x="1384" y="6726"/>
                  <a:pt x="1519" y="6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2C01EAE-42BF-46E0-8916-93A11AE2A5D9}"/>
              </a:ext>
            </a:extLst>
          </p:cNvPr>
          <p:cNvSpPr/>
          <p:nvPr/>
        </p:nvSpPr>
        <p:spPr>
          <a:xfrm>
            <a:off x="10020300" y="2971800"/>
            <a:ext cx="825500" cy="825500"/>
          </a:xfrm>
          <a:prstGeom prst="ellipse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75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 animBg="1"/>
      <p:bldP spid="18" grpId="0" animBg="1"/>
      <p:bldP spid="21" grpId="0" animBg="1"/>
      <p:bldP spid="62" grpId="0" animBg="1"/>
      <p:bldP spid="63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2ECDE3-E6CB-4222-A41F-E85D3A14209D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476A469-4EF0-4805-8550-766673F2D673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279201-8E89-44B8-8E71-2DFD3D9552A1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重要职责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ECC66615-CCD8-4690-A4A7-4EB36492F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37EDA66-A5C6-4538-84F7-3112015691E9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A1870C0-1397-4360-9A0E-D18231BC7C0D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D798CAF-4A66-4EFB-9C61-FAF82C319E56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iconfont-11255-5323798">
                <a:extLst>
                  <a:ext uri="{FF2B5EF4-FFF2-40B4-BE49-F238E27FC236}">
                    <a16:creationId xmlns:a16="http://schemas.microsoft.com/office/drawing/2014/main" id="{3C13FEBE-D6BD-4650-9C87-961870F94F29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73E327B-A8A7-401A-855F-2B5A21AF8572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695B0FF-E10F-497C-B1E2-090DD40737E0}"/>
              </a:ext>
            </a:extLst>
          </p:cNvPr>
          <p:cNvSpPr txBox="1"/>
          <p:nvPr/>
        </p:nvSpPr>
        <p:spPr>
          <a:xfrm>
            <a:off x="2753740" y="1357460"/>
            <a:ext cx="626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、高度还原精美的设计图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55207B-1B56-4B80-97CF-D2F9FAC139E2}"/>
              </a:ext>
            </a:extLst>
          </p:cNvPr>
          <p:cNvSpPr txBox="1"/>
          <p:nvPr/>
        </p:nvSpPr>
        <p:spPr>
          <a:xfrm>
            <a:off x="2753739" y="2041549"/>
            <a:ext cx="626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、可操作性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A2AABF-B6AB-4B65-B982-FAAE383FCF96}"/>
              </a:ext>
            </a:extLst>
          </p:cNvPr>
          <p:cNvSpPr txBox="1"/>
          <p:nvPr/>
        </p:nvSpPr>
        <p:spPr>
          <a:xfrm>
            <a:off x="2753739" y="2725638"/>
            <a:ext cx="626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、凡事有回应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79580D-6B68-4558-AEA5-B9C56EE36BDE}"/>
              </a:ext>
            </a:extLst>
          </p:cNvPr>
          <p:cNvSpPr txBox="1"/>
          <p:nvPr/>
        </p:nvSpPr>
        <p:spPr>
          <a:xfrm>
            <a:off x="2753739" y="3409727"/>
            <a:ext cx="626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、可维护性</a:t>
            </a:r>
          </a:p>
        </p:txBody>
      </p:sp>
    </p:spTree>
    <p:extLst>
      <p:ext uri="{BB962C8B-B14F-4D97-AF65-F5344CB8AC3E}">
        <p14:creationId xmlns:p14="http://schemas.microsoft.com/office/powerpoint/2010/main" val="19867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1890BE3-8583-450B-9011-55B220AB98E1}"/>
              </a:ext>
            </a:extLst>
          </p:cNvPr>
          <p:cNvSpPr/>
          <p:nvPr/>
        </p:nvSpPr>
        <p:spPr>
          <a:xfrm flipH="1" flipV="1">
            <a:off x="10731500" y="-1"/>
            <a:ext cx="1460500" cy="190988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A780766-AF9E-44CF-AA89-951A14983DC5}"/>
              </a:ext>
            </a:extLst>
          </p:cNvPr>
          <p:cNvSpPr/>
          <p:nvPr/>
        </p:nvSpPr>
        <p:spPr>
          <a:xfrm>
            <a:off x="1" y="2425700"/>
            <a:ext cx="3389407" cy="4432301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4C06241-A486-455A-9041-B38AB2267541}"/>
              </a:ext>
            </a:extLst>
          </p:cNvPr>
          <p:cNvSpPr/>
          <p:nvPr/>
        </p:nvSpPr>
        <p:spPr>
          <a:xfrm flipH="1" flipV="1">
            <a:off x="11119673" y="-2"/>
            <a:ext cx="1072327" cy="1402274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D7E3F7F-D227-40C3-8B3F-7B0857213BD6}"/>
              </a:ext>
            </a:extLst>
          </p:cNvPr>
          <p:cNvSpPr/>
          <p:nvPr/>
        </p:nvSpPr>
        <p:spPr>
          <a:xfrm>
            <a:off x="0" y="3603718"/>
            <a:ext cx="2488568" cy="3254281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57D1840-180C-4915-A9EF-28FB92E20A38}"/>
              </a:ext>
            </a:extLst>
          </p:cNvPr>
          <p:cNvGrpSpPr/>
          <p:nvPr/>
        </p:nvGrpSpPr>
        <p:grpSpPr>
          <a:xfrm>
            <a:off x="392938" y="631207"/>
            <a:ext cx="1748579" cy="269490"/>
            <a:chOff x="392938" y="631207"/>
            <a:chExt cx="1748579" cy="269490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49E48FBF-C54E-4D4D-BA39-4D83E44A5208}"/>
                </a:ext>
              </a:extLst>
            </p:cNvPr>
            <p:cNvSpPr/>
            <p:nvPr/>
          </p:nvSpPr>
          <p:spPr>
            <a:xfrm>
              <a:off x="6977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10ABD539-BFB4-4DF3-A0A0-53C29BF4D166}"/>
                </a:ext>
              </a:extLst>
            </p:cNvPr>
            <p:cNvSpPr/>
            <p:nvPr/>
          </p:nvSpPr>
          <p:spPr>
            <a:xfrm>
              <a:off x="3929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PART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AF3FB591-FA82-4D33-AFDA-7A9FB6A61093}"/>
              </a:ext>
            </a:extLst>
          </p:cNvPr>
          <p:cNvSpPr txBox="1"/>
          <p:nvPr/>
        </p:nvSpPr>
        <p:spPr>
          <a:xfrm>
            <a:off x="5588000" y="2994890"/>
            <a:ext cx="581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rgbClr val="1E39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新时代新玩法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48D3B64-FDB3-4065-A5F1-090C4D5A32B3}"/>
              </a:ext>
            </a:extLst>
          </p:cNvPr>
          <p:cNvSpPr txBox="1"/>
          <p:nvPr/>
        </p:nvSpPr>
        <p:spPr>
          <a:xfrm>
            <a:off x="5588000" y="1847848"/>
            <a:ext cx="58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>
                    <a:lumMod val="85000"/>
                  </a:schemeClr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-04-</a:t>
            </a:r>
            <a:endParaRPr lang="zh-CN" altLang="en-US" sz="8000" i="1" dirty="0">
              <a:solidFill>
                <a:schemeClr val="bg1">
                  <a:lumMod val="85000"/>
                </a:schemeClr>
              </a:solidFill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926DC19-D7A0-47F6-9DB2-D558B62F2A49}"/>
              </a:ext>
            </a:extLst>
          </p:cNvPr>
          <p:cNvSpPr/>
          <p:nvPr/>
        </p:nvSpPr>
        <p:spPr>
          <a:xfrm>
            <a:off x="1892300" y="1925665"/>
            <a:ext cx="3200400" cy="3200401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A49CDD-7565-472E-9410-E4D02FFC893A}"/>
              </a:ext>
            </a:extLst>
          </p:cNvPr>
          <p:cNvCxnSpPr>
            <a:cxnSpLocks/>
          </p:cNvCxnSpPr>
          <p:nvPr/>
        </p:nvCxnSpPr>
        <p:spPr>
          <a:xfrm>
            <a:off x="10160000" y="6223000"/>
            <a:ext cx="1606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9C2407-16C8-4DF3-8D2B-6180941017DA}"/>
              </a:ext>
            </a:extLst>
          </p:cNvPr>
          <p:cNvGrpSpPr/>
          <p:nvPr/>
        </p:nvGrpSpPr>
        <p:grpSpPr>
          <a:xfrm rot="16200000">
            <a:off x="3918618" y="3127112"/>
            <a:ext cx="2261856" cy="797507"/>
            <a:chOff x="1971882" y="4962166"/>
            <a:chExt cx="2261856" cy="797507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206F4AF-CA2C-4A91-B976-2BEC601DE729}"/>
                </a:ext>
              </a:extLst>
            </p:cNvPr>
            <p:cNvSpPr/>
            <p:nvPr/>
          </p:nvSpPr>
          <p:spPr>
            <a:xfrm>
              <a:off x="1971882" y="4962166"/>
              <a:ext cx="257534" cy="257534"/>
            </a:xfrm>
            <a:prstGeom prst="ellipse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2874B8F-3A73-46AD-AA22-D524C7AFAE56}"/>
                </a:ext>
              </a:extLst>
            </p:cNvPr>
            <p:cNvSpPr/>
            <p:nvPr/>
          </p:nvSpPr>
          <p:spPr>
            <a:xfrm>
              <a:off x="2807451" y="5168955"/>
              <a:ext cx="590718" cy="590718"/>
            </a:xfrm>
            <a:prstGeom prst="ellipse">
              <a:avLst/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DC4934-6AF3-4FD2-86D0-D35E9F9F96D3}"/>
                </a:ext>
              </a:extLst>
            </p:cNvPr>
            <p:cNvSpPr/>
            <p:nvPr/>
          </p:nvSpPr>
          <p:spPr>
            <a:xfrm>
              <a:off x="3976204" y="4962166"/>
              <a:ext cx="257534" cy="257534"/>
            </a:xfrm>
            <a:prstGeom prst="ellipse">
              <a:avLst/>
            </a:prstGeom>
            <a:solidFill>
              <a:srgbClr val="02B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16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 animBg="1"/>
      <p:bldP spid="18" grpId="0" animBg="1"/>
      <p:bldP spid="58" grpId="0"/>
      <p:bldP spid="42" grpId="0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9A5461-4D29-4BBC-9E7B-3B8EBEF7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4" y="426062"/>
            <a:ext cx="11764652" cy="65921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30D81A-1CFA-4304-BFDA-FC222624D7C4}"/>
              </a:ext>
            </a:extLst>
          </p:cNvPr>
          <p:cNvSpPr txBox="1"/>
          <p:nvPr/>
        </p:nvSpPr>
        <p:spPr>
          <a:xfrm>
            <a:off x="213674" y="56730"/>
            <a:ext cx="749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数据可视化</a:t>
            </a:r>
            <a:r>
              <a:rPr lang="en-US" altLang="zh-CN" sz="2000" b="1" dirty="0"/>
              <a:t>——https://www.makeapie.com/explore.html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6235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0C707A-4F5F-42CE-A65B-18698ADEF171}"/>
              </a:ext>
            </a:extLst>
          </p:cNvPr>
          <p:cNvSpPr txBox="1"/>
          <p:nvPr/>
        </p:nvSpPr>
        <p:spPr>
          <a:xfrm>
            <a:off x="213674" y="56730"/>
            <a:ext cx="564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在线工具</a:t>
            </a:r>
            <a:r>
              <a:rPr lang="en-US" altLang="zh-CN" sz="2000" b="1" dirty="0"/>
              <a:t>——https://www.aicesu.cn/ps/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42849C-63C3-4993-9392-2EB8838D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4" y="710800"/>
            <a:ext cx="11466638" cy="58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1F0842-9382-4F00-AF50-0BDEEC13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433955" cy="71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E7571D-F2F2-424B-9395-46135256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4" y="594161"/>
            <a:ext cx="11682472" cy="63861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013120E-DA03-4D91-872A-A3AEEF547376}"/>
              </a:ext>
            </a:extLst>
          </p:cNvPr>
          <p:cNvSpPr txBox="1"/>
          <p:nvPr/>
        </p:nvSpPr>
        <p:spPr>
          <a:xfrm>
            <a:off x="213674" y="56730"/>
            <a:ext cx="87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webGL</a:t>
            </a:r>
            <a:r>
              <a:rPr lang="en-US" altLang="zh-CN" sz="2000" b="1" dirty="0"/>
              <a:t> - http://www.yanhuangxueyuan.com/3D.html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5277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66414-7EB6-49DF-8DAA-1D39A9FBD4B3}"/>
              </a:ext>
            </a:extLst>
          </p:cNvPr>
          <p:cNvSpPr txBox="1"/>
          <p:nvPr/>
        </p:nvSpPr>
        <p:spPr>
          <a:xfrm>
            <a:off x="213674" y="56730"/>
            <a:ext cx="432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在线地图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12A1D-B89C-406E-BBC8-E650C41C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9" y="631920"/>
            <a:ext cx="9990686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9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C6E12D-E17E-43C1-AD8C-E9F542D869F2}"/>
              </a:ext>
            </a:extLst>
          </p:cNvPr>
          <p:cNvSpPr txBox="1"/>
          <p:nvPr/>
        </p:nvSpPr>
        <p:spPr>
          <a:xfrm>
            <a:off x="213674" y="56730"/>
            <a:ext cx="432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PWA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AFB24F-555D-4A07-80D1-FAC8DE9C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8" y="354063"/>
            <a:ext cx="9723963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8EC77B-C5EE-4DB7-BA79-BCE2178AB5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1890BE3-8583-450B-9011-55B220AB98E1}"/>
              </a:ext>
            </a:extLst>
          </p:cNvPr>
          <p:cNvSpPr/>
          <p:nvPr/>
        </p:nvSpPr>
        <p:spPr>
          <a:xfrm flipH="1" flipV="1">
            <a:off x="10731500" y="-1"/>
            <a:ext cx="1460500" cy="190988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A780766-AF9E-44CF-AA89-951A14983DC5}"/>
              </a:ext>
            </a:extLst>
          </p:cNvPr>
          <p:cNvSpPr/>
          <p:nvPr/>
        </p:nvSpPr>
        <p:spPr>
          <a:xfrm>
            <a:off x="1" y="2425700"/>
            <a:ext cx="3389407" cy="4432301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4C06241-A486-455A-9041-B38AB2267541}"/>
              </a:ext>
            </a:extLst>
          </p:cNvPr>
          <p:cNvSpPr/>
          <p:nvPr/>
        </p:nvSpPr>
        <p:spPr>
          <a:xfrm flipH="1" flipV="1">
            <a:off x="11119673" y="-2"/>
            <a:ext cx="1072327" cy="1402274"/>
          </a:xfrm>
          <a:prstGeom prst="triangle">
            <a:avLst>
              <a:gd name="adj" fmla="val 0"/>
            </a:avLst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D7E3F7F-D227-40C3-8B3F-7B0857213BD6}"/>
              </a:ext>
            </a:extLst>
          </p:cNvPr>
          <p:cNvSpPr/>
          <p:nvPr/>
        </p:nvSpPr>
        <p:spPr>
          <a:xfrm>
            <a:off x="0" y="3603718"/>
            <a:ext cx="2488568" cy="3254281"/>
          </a:xfrm>
          <a:prstGeom prst="triangle">
            <a:avLst>
              <a:gd name="adj" fmla="val 0"/>
            </a:avLst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57D1840-180C-4915-A9EF-28FB92E20A38}"/>
              </a:ext>
            </a:extLst>
          </p:cNvPr>
          <p:cNvGrpSpPr/>
          <p:nvPr/>
        </p:nvGrpSpPr>
        <p:grpSpPr>
          <a:xfrm>
            <a:off x="392938" y="631207"/>
            <a:ext cx="1748579" cy="269490"/>
            <a:chOff x="392938" y="631207"/>
            <a:chExt cx="1748579" cy="269490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49E48FBF-C54E-4D4D-BA39-4D83E44A5208}"/>
                </a:ext>
              </a:extLst>
            </p:cNvPr>
            <p:cNvSpPr/>
            <p:nvPr/>
          </p:nvSpPr>
          <p:spPr>
            <a:xfrm>
              <a:off x="6977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10ABD539-BFB4-4DF3-A0A0-53C29BF4D166}"/>
                </a:ext>
              </a:extLst>
            </p:cNvPr>
            <p:cNvSpPr/>
            <p:nvPr/>
          </p:nvSpPr>
          <p:spPr>
            <a:xfrm>
              <a:off x="392938" y="631207"/>
              <a:ext cx="1443779" cy="269490"/>
            </a:xfrm>
            <a:prstGeom prst="parallelogram">
              <a:avLst>
                <a:gd name="adj" fmla="val 35311"/>
              </a:avLst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PART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AF3FB591-FA82-4D33-AFDA-7A9FB6A61093}"/>
              </a:ext>
            </a:extLst>
          </p:cNvPr>
          <p:cNvSpPr txBox="1"/>
          <p:nvPr/>
        </p:nvSpPr>
        <p:spPr>
          <a:xfrm>
            <a:off x="5588000" y="2994890"/>
            <a:ext cx="581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i="1" dirty="0">
                <a:solidFill>
                  <a:srgbClr val="1E39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前端发展史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48D3B64-FDB3-4065-A5F1-090C4D5A32B3}"/>
              </a:ext>
            </a:extLst>
          </p:cNvPr>
          <p:cNvSpPr txBox="1"/>
          <p:nvPr/>
        </p:nvSpPr>
        <p:spPr>
          <a:xfrm>
            <a:off x="5588000" y="1847848"/>
            <a:ext cx="58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>
                    <a:lumMod val="85000"/>
                  </a:schemeClr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-01-</a:t>
            </a:r>
            <a:endParaRPr lang="zh-CN" altLang="en-US" sz="8000" i="1" dirty="0">
              <a:solidFill>
                <a:schemeClr val="bg1">
                  <a:lumMod val="85000"/>
                </a:schemeClr>
              </a:solidFill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A49CDD-7565-472E-9410-E4D02FFC893A}"/>
              </a:ext>
            </a:extLst>
          </p:cNvPr>
          <p:cNvCxnSpPr>
            <a:cxnSpLocks/>
          </p:cNvCxnSpPr>
          <p:nvPr/>
        </p:nvCxnSpPr>
        <p:spPr>
          <a:xfrm>
            <a:off x="10160000" y="6223000"/>
            <a:ext cx="1606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9C2407-16C8-4DF3-8D2B-6180941017DA}"/>
              </a:ext>
            </a:extLst>
          </p:cNvPr>
          <p:cNvGrpSpPr/>
          <p:nvPr/>
        </p:nvGrpSpPr>
        <p:grpSpPr>
          <a:xfrm rot="16200000">
            <a:off x="3918618" y="3127112"/>
            <a:ext cx="2261856" cy="797507"/>
            <a:chOff x="1971882" y="4962166"/>
            <a:chExt cx="2261856" cy="797507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206F4AF-CA2C-4A91-B976-2BEC601DE729}"/>
                </a:ext>
              </a:extLst>
            </p:cNvPr>
            <p:cNvSpPr/>
            <p:nvPr/>
          </p:nvSpPr>
          <p:spPr>
            <a:xfrm>
              <a:off x="1971882" y="4962166"/>
              <a:ext cx="257534" cy="257534"/>
            </a:xfrm>
            <a:prstGeom prst="ellipse">
              <a:avLst/>
            </a:prstGeom>
            <a:solidFill>
              <a:srgbClr val="1E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2874B8F-3A73-46AD-AA22-D524C7AFAE56}"/>
                </a:ext>
              </a:extLst>
            </p:cNvPr>
            <p:cNvSpPr/>
            <p:nvPr/>
          </p:nvSpPr>
          <p:spPr>
            <a:xfrm>
              <a:off x="2807451" y="5168955"/>
              <a:ext cx="590718" cy="590718"/>
            </a:xfrm>
            <a:prstGeom prst="ellipse">
              <a:avLst/>
            </a:prstGeom>
            <a:solidFill>
              <a:srgbClr val="FF3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DC4934-6AF3-4FD2-86D0-D35E9F9F96D3}"/>
                </a:ext>
              </a:extLst>
            </p:cNvPr>
            <p:cNvSpPr/>
            <p:nvPr/>
          </p:nvSpPr>
          <p:spPr>
            <a:xfrm>
              <a:off x="3976204" y="4962166"/>
              <a:ext cx="257534" cy="257534"/>
            </a:xfrm>
            <a:prstGeom prst="ellipse">
              <a:avLst/>
            </a:prstGeom>
            <a:solidFill>
              <a:srgbClr val="02B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CA379CD-97DD-4F8E-A699-8217227B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7" y="1713403"/>
            <a:ext cx="3248025" cy="3295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70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 animBg="1"/>
      <p:bldP spid="18" grpId="0" animBg="1"/>
      <p:bldP spid="58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>
            <a:extLst>
              <a:ext uri="{FF2B5EF4-FFF2-40B4-BE49-F238E27FC236}">
                <a16:creationId xmlns:a16="http://schemas.microsoft.com/office/drawing/2014/main" id="{008DD04A-470F-4E38-B98F-19FD73055FF1}"/>
              </a:ext>
            </a:extLst>
          </p:cNvPr>
          <p:cNvSpPr/>
          <p:nvPr/>
        </p:nvSpPr>
        <p:spPr bwMode="auto">
          <a:xfrm>
            <a:off x="1059641" y="1699936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644C62-C6DC-43FE-A8EE-58C6A82724FA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2EA9768-AEA9-400D-8222-F7424539CA74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3FB591-FA82-4D33-AFDA-7A9FB6A61093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340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刀耕与火种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&amp;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野蛮生长</a:t>
                </a: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B151BD2-991B-47B0-B000-105242D3F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F9C40A-8AE4-439A-B363-4E7D5DE07207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304F49F-3047-4C68-BB81-5363811BFE2C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2433E46-63A3-4B56-98AD-328B69237A3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iconfont-11255-5323798">
                <a:extLst>
                  <a:ext uri="{FF2B5EF4-FFF2-40B4-BE49-F238E27FC236}">
                    <a16:creationId xmlns:a16="http://schemas.microsoft.com/office/drawing/2014/main" id="{9B3B098D-0D74-43C1-A81B-9DB94B22A54D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2C01EAE-42BF-46E0-8916-93A11AE2A5D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3" name="Oval 6">
            <a:extLst>
              <a:ext uri="{FF2B5EF4-FFF2-40B4-BE49-F238E27FC236}">
                <a16:creationId xmlns:a16="http://schemas.microsoft.com/office/drawing/2014/main" id="{26C32C6C-140E-4514-B52C-B0A3BBED4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28" y="1896913"/>
            <a:ext cx="1839946" cy="1843238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Oval 6">
            <a:extLst>
              <a:ext uri="{FF2B5EF4-FFF2-40B4-BE49-F238E27FC236}">
                <a16:creationId xmlns:a16="http://schemas.microsoft.com/office/drawing/2014/main" id="{19118CD6-B85B-40C6-84B7-06628926C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637" y="2144564"/>
            <a:ext cx="1345528" cy="1347936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PA-矩形 4">
            <a:extLst>
              <a:ext uri="{FF2B5EF4-FFF2-40B4-BE49-F238E27FC236}">
                <a16:creationId xmlns:a16="http://schemas.microsoft.com/office/drawing/2014/main" id="{899C0729-F6AB-40F7-9610-80B193EA012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18955" y="4785153"/>
            <a:ext cx="1546356" cy="125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rPr>
              <a:t>点击这里，输入您的文本文字，更改文字的颜色或者大小属性。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6D90228-19BA-4C1C-BFDC-9D4F3C79A9C4}"/>
              </a:ext>
            </a:extLst>
          </p:cNvPr>
          <p:cNvGrpSpPr/>
          <p:nvPr/>
        </p:nvGrpSpPr>
        <p:grpSpPr>
          <a:xfrm>
            <a:off x="1411222" y="4072691"/>
            <a:ext cx="1546356" cy="2617984"/>
            <a:chOff x="6861044" y="2586791"/>
            <a:chExt cx="1546356" cy="2617984"/>
          </a:xfrm>
        </p:grpSpPr>
        <p:sp>
          <p:nvSpPr>
            <p:cNvPr id="78" name="PA-矩形 4">
              <a:extLst>
                <a:ext uri="{FF2B5EF4-FFF2-40B4-BE49-F238E27FC236}">
                  <a16:creationId xmlns:a16="http://schemas.microsoft.com/office/drawing/2014/main" id="{0935A86B-B89A-4999-963F-CEBF52C01AD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013444" y="2586791"/>
              <a:ext cx="12415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" panose="020B0500000000000000" pitchFamily="34" charset="-122"/>
                </a:rPr>
                <a:t>纯静态页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79" name="PA-矩形 4">
              <a:extLst>
                <a:ext uri="{FF2B5EF4-FFF2-40B4-BE49-F238E27FC236}">
                  <a16:creationId xmlns:a16="http://schemas.microsoft.com/office/drawing/2014/main" id="{F92324FC-C4A5-4671-A1C9-9A984DAFE0F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861044" y="3299253"/>
              <a:ext cx="1546356" cy="1905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最初的网页是纯静态页面，网页是“只读”的，信息流只能通过服务器到客户端单向流通，是为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web1.0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时代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C9B74DB-B7C7-4566-8AC5-27B323CDC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637" y="1649840"/>
            <a:ext cx="5853014" cy="4845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64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65" grpId="0" animBg="1"/>
      <p:bldP spid="65" grpId="1" animBg="1"/>
      <p:bldP spid="65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5">
            <a:extLst>
              <a:ext uri="{FF2B5EF4-FFF2-40B4-BE49-F238E27FC236}">
                <a16:creationId xmlns:a16="http://schemas.microsoft.com/office/drawing/2014/main" id="{5ACCFE5A-79A3-4A48-BB0F-0A64EF3DC561}"/>
              </a:ext>
            </a:extLst>
          </p:cNvPr>
          <p:cNvSpPr/>
          <p:nvPr/>
        </p:nvSpPr>
        <p:spPr bwMode="auto">
          <a:xfrm>
            <a:off x="853807" y="1699936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644C62-C6DC-43FE-A8EE-58C6A82724FA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2EA9768-AEA9-400D-8222-F7424539CA74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3FB591-FA82-4D33-AFDA-7A9FB6A61093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340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刀耕与火种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&amp;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野蛮生长</a:t>
                </a: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B151BD2-991B-47B0-B000-105242D3F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F9C40A-8AE4-439A-B363-4E7D5DE07207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304F49F-3047-4C68-BB81-5363811BFE2C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2433E46-63A3-4B56-98AD-328B69237A3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iconfont-11255-5323798">
                <a:extLst>
                  <a:ext uri="{FF2B5EF4-FFF2-40B4-BE49-F238E27FC236}">
                    <a16:creationId xmlns:a16="http://schemas.microsoft.com/office/drawing/2014/main" id="{9B3B098D-0D74-43C1-A81B-9DB94B22A54D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2C01EAE-42BF-46E0-8916-93A11AE2A5D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5" name="Oval 6">
            <a:extLst>
              <a:ext uri="{FF2B5EF4-FFF2-40B4-BE49-F238E27FC236}">
                <a16:creationId xmlns:a16="http://schemas.microsoft.com/office/drawing/2014/main" id="{0BAB3AE6-4FD4-4365-A2E0-673059388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594" y="1896913"/>
            <a:ext cx="1839946" cy="1843238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F4D1DD-3BA9-449C-A759-ED9AE9637580}"/>
              </a:ext>
            </a:extLst>
          </p:cNvPr>
          <p:cNvGrpSpPr/>
          <p:nvPr/>
        </p:nvGrpSpPr>
        <p:grpSpPr>
          <a:xfrm>
            <a:off x="1205388" y="4072691"/>
            <a:ext cx="1546356" cy="2294818"/>
            <a:chOff x="6861044" y="2586791"/>
            <a:chExt cx="1546356" cy="2294818"/>
          </a:xfrm>
        </p:grpSpPr>
        <p:sp>
          <p:nvSpPr>
            <p:cNvPr id="75" name="PA-矩形 4">
              <a:extLst>
                <a:ext uri="{FF2B5EF4-FFF2-40B4-BE49-F238E27FC236}">
                  <a16:creationId xmlns:a16="http://schemas.microsoft.com/office/drawing/2014/main" id="{975AC9AD-5A6B-47BA-A715-6E5A7B53254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013444" y="2586791"/>
              <a:ext cx="124155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" panose="020B0500000000000000" pitchFamily="34" charset="-122"/>
                </a:rPr>
                <a:t>第一次浏览器大战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76" name="PA-矩形 4">
              <a:extLst>
                <a:ext uri="{FF2B5EF4-FFF2-40B4-BE49-F238E27FC236}">
                  <a16:creationId xmlns:a16="http://schemas.microsoft.com/office/drawing/2014/main" id="{899C0729-F6AB-40F7-9610-80B193EA012C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861044" y="3299253"/>
              <a:ext cx="1546356" cy="1582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前后微软和网景进行了第一次浏览器大战，最终微软的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IE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胜出，开始统领市场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A32436F-0BF6-4BA5-B6AB-7AD73A567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410" y="2117533"/>
            <a:ext cx="1236934" cy="13272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AB87DA-358C-42F1-815A-AB154FCCD52E}"/>
              </a:ext>
            </a:extLst>
          </p:cNvPr>
          <p:cNvSpPr txBox="1"/>
          <p:nvPr/>
        </p:nvSpPr>
        <p:spPr>
          <a:xfrm>
            <a:off x="4074851" y="1657514"/>
            <a:ext cx="7474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微软和网景之争，是标准的争论，谁胜谁就能占领市场主导地位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为了赢得这场战争的胜利，两家的产品疯狂迭代，完全无暇顾及作为网络基本的各种协议，而作为标准制定者的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W3C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，已经完全控制不住局面了，浏览器市场被这场战争搅得混乱。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微软将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浏览器捆绑在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window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系统上安装，隔空喊话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“我就问你怕不怕”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 4.0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浏览器之后提供一些诸如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播放之类的功能，自此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完全碾压网景，进入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IE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统治时代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IE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统治市场之后，变懒了，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>
            <a:extLst>
              <a:ext uri="{FF2B5EF4-FFF2-40B4-BE49-F238E27FC236}">
                <a16:creationId xmlns:a16="http://schemas.microsoft.com/office/drawing/2014/main" id="{CFFB8260-3518-4029-96CE-BE283682AFC7}"/>
              </a:ext>
            </a:extLst>
          </p:cNvPr>
          <p:cNvSpPr/>
          <p:nvPr/>
        </p:nvSpPr>
        <p:spPr bwMode="auto">
          <a:xfrm>
            <a:off x="848112" y="1698989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B925F-ED7C-4448-893A-168B15C39E00}"/>
              </a:ext>
            </a:extLst>
          </p:cNvPr>
          <p:cNvSpPr/>
          <p:nvPr/>
        </p:nvSpPr>
        <p:spPr>
          <a:xfrm>
            <a:off x="63500" y="-573068"/>
            <a:ext cx="1333500" cy="471468"/>
          </a:xfrm>
          <a:prstGeom prst="roundRect">
            <a:avLst/>
          </a:prstGeom>
          <a:solidFill>
            <a:srgbClr val="FF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F87402-8A7C-466C-B8F2-7B9D019B3E0E}"/>
              </a:ext>
            </a:extLst>
          </p:cNvPr>
          <p:cNvSpPr/>
          <p:nvPr/>
        </p:nvSpPr>
        <p:spPr>
          <a:xfrm>
            <a:off x="1479550" y="-573068"/>
            <a:ext cx="1333500" cy="471468"/>
          </a:xfrm>
          <a:prstGeom prst="roundRect">
            <a:avLst/>
          </a:prstGeom>
          <a:solidFill>
            <a:srgbClr val="1E3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442114-0E1A-4553-B2DE-9B20514CDCEA}"/>
              </a:ext>
            </a:extLst>
          </p:cNvPr>
          <p:cNvSpPr/>
          <p:nvPr/>
        </p:nvSpPr>
        <p:spPr>
          <a:xfrm>
            <a:off x="2895600" y="-573068"/>
            <a:ext cx="1333500" cy="471468"/>
          </a:xfrm>
          <a:prstGeom prst="roundRect">
            <a:avLst/>
          </a:prstGeom>
          <a:solidFill>
            <a:srgbClr val="02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644C62-C6DC-43FE-A8EE-58C6A82724FA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2EA9768-AEA9-400D-8222-F7424539CA74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3FB591-FA82-4D33-AFDA-7A9FB6A61093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340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刀耕与火种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&amp;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野蛮生长</a:t>
                </a: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B151BD2-991B-47B0-B000-105242D3F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F9C40A-8AE4-439A-B363-4E7D5DE07207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304F49F-3047-4C68-BB81-5363811BFE2C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2433E46-63A3-4B56-98AD-328B69237A3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iconfont-11255-5323798">
                <a:extLst>
                  <a:ext uri="{FF2B5EF4-FFF2-40B4-BE49-F238E27FC236}">
                    <a16:creationId xmlns:a16="http://schemas.microsoft.com/office/drawing/2014/main" id="{9B3B098D-0D74-43C1-A81B-9DB94B22A54D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2C01EAE-42BF-46E0-8916-93A11AE2A5D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7" name="Oval 6">
            <a:extLst>
              <a:ext uri="{FF2B5EF4-FFF2-40B4-BE49-F238E27FC236}">
                <a16:creationId xmlns:a16="http://schemas.microsoft.com/office/drawing/2014/main" id="{DEA18455-867D-4056-8DB3-96F809DB4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9" y="1895966"/>
            <a:ext cx="1839946" cy="1843238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01E5051-ABAF-4806-A64D-3D05439EA329}"/>
              </a:ext>
            </a:extLst>
          </p:cNvPr>
          <p:cNvGrpSpPr/>
          <p:nvPr/>
        </p:nvGrpSpPr>
        <p:grpSpPr>
          <a:xfrm>
            <a:off x="1199693" y="4071744"/>
            <a:ext cx="1546356" cy="2294818"/>
            <a:chOff x="6861044" y="2586791"/>
            <a:chExt cx="1546356" cy="2294818"/>
          </a:xfrm>
        </p:grpSpPr>
        <p:sp>
          <p:nvSpPr>
            <p:cNvPr id="69" name="PA-矩形 4">
              <a:extLst>
                <a:ext uri="{FF2B5EF4-FFF2-40B4-BE49-F238E27FC236}">
                  <a16:creationId xmlns:a16="http://schemas.microsoft.com/office/drawing/2014/main" id="{A694934B-B0A5-4D68-8565-2A2BF568E6F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013444" y="2586791"/>
              <a:ext cx="124155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" panose="020B0500000000000000" pitchFamily="34" charset="-122"/>
                </a:rPr>
                <a:t>第二次浏览器大战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70" name="PA-矩形 4">
              <a:extLst>
                <a:ext uri="{FF2B5EF4-FFF2-40B4-BE49-F238E27FC236}">
                  <a16:creationId xmlns:a16="http://schemas.microsoft.com/office/drawing/2014/main" id="{40F3582C-CE14-45C1-B72F-C52DA80C789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861044" y="3299253"/>
              <a:ext cx="1546356" cy="1582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2004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年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Firefox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浏览器发布，逐渐蚕食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IE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" panose="020B0500000000000000" pitchFamily="34" charset="-122"/>
                </a:rPr>
                <a:t>市场份额，自此开启第二次浏览器大战</a:t>
              </a:r>
            </a:p>
          </p:txBody>
        </p:sp>
      </p:grpSp>
      <p:sp>
        <p:nvSpPr>
          <p:cNvPr id="76" name="PA-矩形 4">
            <a:extLst>
              <a:ext uri="{FF2B5EF4-FFF2-40B4-BE49-F238E27FC236}">
                <a16:creationId xmlns:a16="http://schemas.microsoft.com/office/drawing/2014/main" id="{899C0729-F6AB-40F7-9610-80B193EA012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18955" y="4785153"/>
            <a:ext cx="1546356" cy="125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" panose="020B0500000000000000" pitchFamily="34" charset="-122"/>
              </a:rPr>
              <a:t>点击这里，输入您的文本文字，更改文字的颜色或者大小属性。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D93D22-B9E1-4E4D-B004-215B8473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550" y="2200237"/>
            <a:ext cx="1080389" cy="11315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1140960-0B44-4D79-8D05-20AD5829B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48" y="2795548"/>
            <a:ext cx="6178859" cy="397731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0C39B7F-4D0C-40F0-85E8-89B1015E6644}"/>
              </a:ext>
            </a:extLst>
          </p:cNvPr>
          <p:cNvSpPr txBox="1"/>
          <p:nvPr/>
        </p:nvSpPr>
        <p:spPr>
          <a:xfrm>
            <a:off x="3515557" y="918685"/>
            <a:ext cx="798102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IE</a:t>
            </a:r>
            <a:r>
              <a:rPr lang="zh-CN" altLang="en-US" sz="1600" dirty="0"/>
              <a:t>垄断浏览器市场，作为独裁者，</a:t>
            </a:r>
            <a:r>
              <a:rPr lang="en-US" altLang="zh-CN" sz="1600" dirty="0"/>
              <a:t>IE </a:t>
            </a:r>
            <a:r>
              <a:rPr lang="zh-CN" altLang="en-US" sz="1600" dirty="0"/>
              <a:t>并不遵循 </a:t>
            </a:r>
            <a:r>
              <a:rPr lang="en-US" altLang="zh-CN" sz="1600" dirty="0"/>
              <a:t>W3C </a:t>
            </a:r>
            <a:r>
              <a:rPr lang="zh-CN" altLang="en-US" sz="1600" dirty="0"/>
              <a:t>的标准，</a:t>
            </a:r>
            <a:r>
              <a:rPr lang="en-US" altLang="zh-CN" sz="1600" dirty="0"/>
              <a:t>IE </a:t>
            </a:r>
            <a:r>
              <a:rPr lang="zh-CN" altLang="en-US" sz="1600" dirty="0"/>
              <a:t>成了事实标准，引起了市场的不满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第二次浏览器战争中，随着以 </a:t>
            </a:r>
            <a:r>
              <a:rPr lang="en-US" altLang="zh-CN" sz="1600" dirty="0"/>
              <a:t>Firefox </a:t>
            </a:r>
            <a:r>
              <a:rPr lang="zh-CN" altLang="en-US" sz="1600" dirty="0"/>
              <a:t>和 </a:t>
            </a:r>
            <a:r>
              <a:rPr lang="en-US" altLang="zh-CN" sz="1600" dirty="0"/>
              <a:t>Opera </a:t>
            </a:r>
            <a:r>
              <a:rPr lang="zh-CN" altLang="en-US" sz="1600" dirty="0"/>
              <a:t>为首的 </a:t>
            </a:r>
            <a:r>
              <a:rPr lang="en-US" altLang="zh-CN" sz="1600" dirty="0"/>
              <a:t>W3C </a:t>
            </a:r>
            <a:r>
              <a:rPr lang="zh-CN" altLang="en-US" sz="1600" dirty="0"/>
              <a:t>阵营与 </a:t>
            </a:r>
            <a:r>
              <a:rPr lang="en-US" altLang="zh-CN" sz="1600" dirty="0"/>
              <a:t>IE </a:t>
            </a:r>
            <a:r>
              <a:rPr lang="zh-CN" altLang="en-US" sz="1600" dirty="0"/>
              <a:t>对抗程度的加剧，浏览器碎片化问题越来越严重，不同的浏览器执行不同的标准，对于开发人员来说这是一个恶梦。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为了解决浏览器兼容性问题，</a:t>
            </a:r>
            <a:r>
              <a:rPr lang="en-US" altLang="zh-CN" sz="1600" dirty="0"/>
              <a:t>Dojo</a:t>
            </a:r>
            <a:r>
              <a:rPr lang="zh-CN" altLang="en-US" sz="1600" dirty="0"/>
              <a:t>、</a:t>
            </a:r>
            <a:r>
              <a:rPr lang="en-US" altLang="zh-CN" sz="1600" dirty="0"/>
              <a:t>jQuery</a:t>
            </a:r>
            <a:r>
              <a:rPr lang="zh-CN" altLang="en-US" sz="1600" dirty="0"/>
              <a:t>、</a:t>
            </a:r>
            <a:r>
              <a:rPr lang="en-US" altLang="zh-CN" sz="1600" dirty="0"/>
              <a:t>YUI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ExtJS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MooTools</a:t>
            </a:r>
            <a:r>
              <a:rPr lang="en-US" altLang="zh-CN" sz="1600" dirty="0"/>
              <a:t> </a:t>
            </a:r>
            <a:r>
              <a:rPr lang="zh-CN" altLang="en-US" sz="1600" dirty="0"/>
              <a:t>等前端 </a:t>
            </a:r>
            <a:r>
              <a:rPr lang="en-US" altLang="zh-CN" sz="1600" dirty="0"/>
              <a:t>Framework </a:t>
            </a:r>
            <a:r>
              <a:rPr lang="zh-CN" altLang="en-US" sz="1600" dirty="0"/>
              <a:t>相继诞生。其中</a:t>
            </a:r>
            <a:r>
              <a:rPr lang="en-US" altLang="zh-CN" sz="1600" dirty="0"/>
              <a:t>jQuery </a:t>
            </a:r>
            <a:r>
              <a:rPr lang="zh-CN" altLang="en-US" sz="1600" dirty="0"/>
              <a:t>独领风骚，几乎成了所有网站的标配，可以处理大部分兼容问题，前端开发稳步前进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2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prism isInverted="1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843283" y="438520"/>
            <a:ext cx="7106920" cy="160909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altLang="zh-CN" sz="3600" b="1" i="0" kern="1200" cap="none" spc="30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		HTML5</a:t>
            </a:r>
            <a:r>
              <a:rPr kumimoji="0" lang="zh-CN" altLang="en-US" sz="3600" b="1" i="0" kern="1200" cap="none" spc="30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来临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8684" y="4441059"/>
            <a:ext cx="996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HTML5</a:t>
            </a:r>
            <a:r>
              <a:rPr lang="zh-CN" altLang="en-US" dirty="0"/>
              <a:t>几乎一个技术革命，使得</a:t>
            </a:r>
            <a:r>
              <a:rPr lang="en-US" altLang="zh-CN" dirty="0"/>
              <a:t>web</a:t>
            </a:r>
            <a:r>
              <a:rPr lang="zh-CN" altLang="en-US" dirty="0"/>
              <a:t>的发展从稳步前进变为飞速前进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C656FE-26B9-44FF-B476-9CFEA4CF3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786123"/>
            <a:ext cx="4114800" cy="210502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8707749-C973-4CB2-BE26-8EC723DE19FE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6DE9496-E888-4FBC-B3E8-65F01E33FA1F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B9EEBE2-91CB-41AB-8E5D-C60206C6FC13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HTML5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来临</a:t>
                </a: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1E3BE28-0D23-4DB0-A476-E05BFF00A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F52EF2F-7112-4397-AD00-BCF8DF7D6262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A1AFB65-2793-4331-BF76-4289BC4DDF1C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2E6980F-7DE3-4FD5-AA14-D349AFE1749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iconfont-11255-5323798">
                <a:extLst>
                  <a:ext uri="{FF2B5EF4-FFF2-40B4-BE49-F238E27FC236}">
                    <a16:creationId xmlns:a16="http://schemas.microsoft.com/office/drawing/2014/main" id="{5358D2AD-97E6-4974-99C2-901FCE4996C7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E4D0144-CCDD-40C9-A641-9321560D2002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21857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D9DCA9-8B2A-4BB7-B069-74FBFD4C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627" y="1122956"/>
            <a:ext cx="1962150" cy="1895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4003BA-5D0E-434F-8540-58AEAEDF2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30" y="4616573"/>
            <a:ext cx="2571750" cy="1104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DCC676-D845-4F76-A326-DD1E19B3FB81}"/>
              </a:ext>
            </a:extLst>
          </p:cNvPr>
          <p:cNvSpPr txBox="1"/>
          <p:nvPr/>
        </p:nvSpPr>
        <p:spPr>
          <a:xfrm>
            <a:off x="1233996" y="3355759"/>
            <a:ext cx="3968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html5</a:t>
            </a:r>
            <a:r>
              <a:rPr lang="zh-CN" altLang="en-US" dirty="0"/>
              <a:t>发布，</a:t>
            </a:r>
            <a:r>
              <a:rPr lang="en-US" altLang="zh-CN" dirty="0"/>
              <a:t>Google </a:t>
            </a:r>
            <a:r>
              <a:rPr lang="zh-CN" altLang="en-US" dirty="0"/>
              <a:t>在同年</a:t>
            </a:r>
            <a:r>
              <a:rPr lang="en-US" altLang="zh-CN" dirty="0"/>
              <a:t>12 </a:t>
            </a:r>
            <a:r>
              <a:rPr lang="zh-CN" altLang="en-US" dirty="0"/>
              <a:t>月发布了 </a:t>
            </a:r>
            <a:r>
              <a:rPr lang="en-US" altLang="zh-CN" dirty="0"/>
              <a:t>Chrome </a:t>
            </a:r>
            <a:r>
              <a:rPr lang="zh-CN" altLang="en-US" dirty="0"/>
              <a:t>浏览器，加入了第二次浏览器大战当中，凭借</a:t>
            </a:r>
            <a:r>
              <a:rPr lang="en-US" altLang="zh-CN" dirty="0"/>
              <a:t>v8</a:t>
            </a:r>
            <a:r>
              <a:rPr lang="zh-CN" altLang="en-US" dirty="0"/>
              <a:t>引擎和对语言标准快速的实现，迅速占领浏览器市场，</a:t>
            </a:r>
            <a:r>
              <a:rPr lang="en-US" altLang="zh-CN" dirty="0"/>
              <a:t>IE</a:t>
            </a:r>
            <a:r>
              <a:rPr lang="zh-CN" altLang="en-US" dirty="0"/>
              <a:t>开始走向没落，</a:t>
            </a:r>
            <a:r>
              <a:rPr lang="en-US" altLang="zh-CN" dirty="0"/>
              <a:t>2016 </a:t>
            </a:r>
            <a:r>
              <a:rPr lang="zh-CN" altLang="en-US" dirty="0"/>
              <a:t>年，</a:t>
            </a:r>
            <a:r>
              <a:rPr lang="en-US" altLang="zh-CN" dirty="0"/>
              <a:t>Chrome </a:t>
            </a:r>
            <a:r>
              <a:rPr lang="zh-CN" altLang="en-US" dirty="0"/>
              <a:t>占据了浏览器市场的半壁江山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A65F00-4721-4DC1-9352-F1387C05C6A1}"/>
              </a:ext>
            </a:extLst>
          </p:cNvPr>
          <p:cNvSpPr txBox="1"/>
          <p:nvPr/>
        </p:nvSpPr>
        <p:spPr>
          <a:xfrm>
            <a:off x="7220504" y="1500326"/>
            <a:ext cx="3968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HTML5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并非仅仅用来表示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内容，在这个平台上还能非常方便的加入视频、音频、图象、动画，以及同电脑的交互，这意味着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必会取代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flash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dirty="0"/>
              <a:t> flash</a:t>
            </a:r>
            <a:r>
              <a:rPr lang="zh-CN" altLang="en-US" dirty="0"/>
              <a:t>开始走向没落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BD11DB-BE95-4939-9F98-F7305012BE9D}"/>
              </a:ext>
            </a:extLst>
          </p:cNvPr>
          <p:cNvGrpSpPr/>
          <p:nvPr/>
        </p:nvGrpSpPr>
        <p:grpSpPr>
          <a:xfrm>
            <a:off x="265467" y="274818"/>
            <a:ext cx="4243450" cy="510809"/>
            <a:chOff x="6286500" y="2044393"/>
            <a:chExt cx="4243450" cy="51080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9049DEC-5AA1-4B10-9B54-24B41A9442DF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1B3CF40-DF79-4C08-A574-87130D817D52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HTML5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来临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447D2B9-B6DF-4CE0-9E84-6EE4BC267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6DF07BA-9562-4ED0-8908-F04FF639805C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16A747D-87FD-4F41-A6CF-F87E6496947F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1F11D23-D54F-40F6-90B0-521EE60249F9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iconfont-11255-5323798">
                <a:extLst>
                  <a:ext uri="{FF2B5EF4-FFF2-40B4-BE49-F238E27FC236}">
                    <a16:creationId xmlns:a16="http://schemas.microsoft.com/office/drawing/2014/main" id="{84894986-2637-4CEB-A348-2D92D75C0801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DE70410-48D6-4C84-80A5-5683AECF2778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77401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F85F7F3-FB75-43E6-9165-4781F08A8BEB}"/>
              </a:ext>
            </a:extLst>
          </p:cNvPr>
          <p:cNvGrpSpPr/>
          <p:nvPr/>
        </p:nvGrpSpPr>
        <p:grpSpPr>
          <a:xfrm>
            <a:off x="292100" y="393393"/>
            <a:ext cx="4243450" cy="510809"/>
            <a:chOff x="6286500" y="2044393"/>
            <a:chExt cx="4243450" cy="51080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1FEB22A-3DE5-434E-82F2-A59478CFDECA}"/>
                </a:ext>
              </a:extLst>
            </p:cNvPr>
            <p:cNvGrpSpPr/>
            <p:nvPr/>
          </p:nvGrpSpPr>
          <p:grpSpPr>
            <a:xfrm>
              <a:off x="6966331" y="2044393"/>
              <a:ext cx="3563619" cy="510809"/>
              <a:chOff x="1503681" y="2323485"/>
              <a:chExt cx="3563619" cy="510809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E2101E2-FB9E-4D54-B0AD-DD00480D83BF}"/>
                  </a:ext>
                </a:extLst>
              </p:cNvPr>
              <p:cNvSpPr txBox="1"/>
              <p:nvPr/>
            </p:nvSpPr>
            <p:spPr>
              <a:xfrm>
                <a:off x="1534160" y="2323485"/>
                <a:ext cx="292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HTML5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来临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01CB347-6DC6-4065-8AC3-8BDF0F721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3681" y="2834294"/>
                <a:ext cx="35636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EF1FD32-DD47-4DFF-A955-798049245D76}"/>
                </a:ext>
              </a:extLst>
            </p:cNvPr>
            <p:cNvGrpSpPr/>
            <p:nvPr/>
          </p:nvGrpSpPr>
          <p:grpSpPr>
            <a:xfrm>
              <a:off x="6286500" y="2045797"/>
              <a:ext cx="556012" cy="508000"/>
              <a:chOff x="6286500" y="1714500"/>
              <a:chExt cx="4559300" cy="416560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410B4FB-F12E-4A19-9A59-2BA7B385A64A}"/>
                  </a:ext>
                </a:extLst>
              </p:cNvPr>
              <p:cNvSpPr/>
              <p:nvPr/>
            </p:nvSpPr>
            <p:spPr>
              <a:xfrm>
                <a:off x="6311900" y="1714500"/>
                <a:ext cx="4165600" cy="4165600"/>
              </a:xfrm>
              <a:prstGeom prst="ellipse">
                <a:avLst/>
              </a:prstGeom>
              <a:solidFill>
                <a:srgbClr val="1E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314B590-9A5D-45C3-89BF-AD75EF25300B}"/>
                  </a:ext>
                </a:extLst>
              </p:cNvPr>
              <p:cNvSpPr/>
              <p:nvPr/>
            </p:nvSpPr>
            <p:spPr>
              <a:xfrm>
                <a:off x="6286500" y="5295900"/>
                <a:ext cx="266700" cy="266700"/>
              </a:xfrm>
              <a:prstGeom prst="ellipse">
                <a:avLst/>
              </a:prstGeom>
              <a:solidFill>
                <a:srgbClr val="FF3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iconfont-11255-5323798">
                <a:extLst>
                  <a:ext uri="{FF2B5EF4-FFF2-40B4-BE49-F238E27FC236}">
                    <a16:creationId xmlns:a16="http://schemas.microsoft.com/office/drawing/2014/main" id="{9E3E33B2-0EA9-4C74-9D1F-0E0E4DFEFE22}"/>
                  </a:ext>
                </a:extLst>
              </p:cNvPr>
              <p:cNvSpPr/>
              <p:nvPr/>
            </p:nvSpPr>
            <p:spPr>
              <a:xfrm>
                <a:off x="7573966" y="2976398"/>
                <a:ext cx="1641477" cy="1641804"/>
              </a:xfrm>
              <a:custGeom>
                <a:avLst/>
                <a:gdLst>
                  <a:gd name="T0" fmla="*/ 2580 w 10362"/>
                  <a:gd name="T1" fmla="*/ 3239 h 10362"/>
                  <a:gd name="T2" fmla="*/ 7761 w 10362"/>
                  <a:gd name="T3" fmla="*/ 3239 h 10362"/>
                  <a:gd name="T4" fmla="*/ 8409 w 10362"/>
                  <a:gd name="T5" fmla="*/ 2591 h 10362"/>
                  <a:gd name="T6" fmla="*/ 8409 w 10362"/>
                  <a:gd name="T7" fmla="*/ 647 h 10362"/>
                  <a:gd name="T8" fmla="*/ 7761 w 10362"/>
                  <a:gd name="T9" fmla="*/ 0 h 10362"/>
                  <a:gd name="T10" fmla="*/ 2580 w 10362"/>
                  <a:gd name="T11" fmla="*/ 0 h 10362"/>
                  <a:gd name="T12" fmla="*/ 1932 w 10362"/>
                  <a:gd name="T13" fmla="*/ 647 h 10362"/>
                  <a:gd name="T14" fmla="*/ 1932 w 10362"/>
                  <a:gd name="T15" fmla="*/ 2590 h 10362"/>
                  <a:gd name="T16" fmla="*/ 2580 w 10362"/>
                  <a:gd name="T17" fmla="*/ 3239 h 10362"/>
                  <a:gd name="T18" fmla="*/ 2429 w 10362"/>
                  <a:gd name="T19" fmla="*/ 7286 h 10362"/>
                  <a:gd name="T20" fmla="*/ 647 w 10362"/>
                  <a:gd name="T21" fmla="*/ 7286 h 10362"/>
                  <a:gd name="T22" fmla="*/ 0 w 10362"/>
                  <a:gd name="T23" fmla="*/ 7934 h 10362"/>
                  <a:gd name="T24" fmla="*/ 0 w 10362"/>
                  <a:gd name="T25" fmla="*/ 9715 h 10362"/>
                  <a:gd name="T26" fmla="*/ 647 w 10362"/>
                  <a:gd name="T27" fmla="*/ 10362 h 10362"/>
                  <a:gd name="T28" fmla="*/ 2429 w 10362"/>
                  <a:gd name="T29" fmla="*/ 10362 h 10362"/>
                  <a:gd name="T30" fmla="*/ 3076 w 10362"/>
                  <a:gd name="T31" fmla="*/ 9715 h 10362"/>
                  <a:gd name="T32" fmla="*/ 3076 w 10362"/>
                  <a:gd name="T33" fmla="*/ 7934 h 10362"/>
                  <a:gd name="T34" fmla="*/ 2429 w 10362"/>
                  <a:gd name="T35" fmla="*/ 7286 h 10362"/>
                  <a:gd name="T36" fmla="*/ 6071 w 10362"/>
                  <a:gd name="T37" fmla="*/ 7286 h 10362"/>
                  <a:gd name="T38" fmla="*/ 4291 w 10362"/>
                  <a:gd name="T39" fmla="*/ 7286 h 10362"/>
                  <a:gd name="T40" fmla="*/ 3644 w 10362"/>
                  <a:gd name="T41" fmla="*/ 7934 h 10362"/>
                  <a:gd name="T42" fmla="*/ 3644 w 10362"/>
                  <a:gd name="T43" fmla="*/ 9715 h 10362"/>
                  <a:gd name="T44" fmla="*/ 4291 w 10362"/>
                  <a:gd name="T45" fmla="*/ 10362 h 10362"/>
                  <a:gd name="T46" fmla="*/ 6072 w 10362"/>
                  <a:gd name="T47" fmla="*/ 10362 h 10362"/>
                  <a:gd name="T48" fmla="*/ 6720 w 10362"/>
                  <a:gd name="T49" fmla="*/ 9715 h 10362"/>
                  <a:gd name="T50" fmla="*/ 6720 w 10362"/>
                  <a:gd name="T51" fmla="*/ 7934 h 10362"/>
                  <a:gd name="T52" fmla="*/ 6071 w 10362"/>
                  <a:gd name="T53" fmla="*/ 7286 h 10362"/>
                  <a:gd name="T54" fmla="*/ 9715 w 10362"/>
                  <a:gd name="T55" fmla="*/ 7286 h 10362"/>
                  <a:gd name="T56" fmla="*/ 7934 w 10362"/>
                  <a:gd name="T57" fmla="*/ 7286 h 10362"/>
                  <a:gd name="T58" fmla="*/ 7286 w 10362"/>
                  <a:gd name="T59" fmla="*/ 7934 h 10362"/>
                  <a:gd name="T60" fmla="*/ 7286 w 10362"/>
                  <a:gd name="T61" fmla="*/ 9715 h 10362"/>
                  <a:gd name="T62" fmla="*/ 7934 w 10362"/>
                  <a:gd name="T63" fmla="*/ 10362 h 10362"/>
                  <a:gd name="T64" fmla="*/ 9715 w 10362"/>
                  <a:gd name="T65" fmla="*/ 10362 h 10362"/>
                  <a:gd name="T66" fmla="*/ 10362 w 10362"/>
                  <a:gd name="T67" fmla="*/ 9715 h 10362"/>
                  <a:gd name="T68" fmla="*/ 10362 w 10362"/>
                  <a:gd name="T69" fmla="*/ 7934 h 10362"/>
                  <a:gd name="T70" fmla="*/ 9715 w 10362"/>
                  <a:gd name="T71" fmla="*/ 7286 h 10362"/>
                  <a:gd name="T72" fmla="*/ 1519 w 10362"/>
                  <a:gd name="T73" fmla="*/ 6726 h 10362"/>
                  <a:gd name="T74" fmla="*/ 1761 w 10362"/>
                  <a:gd name="T75" fmla="*/ 6484 h 10362"/>
                  <a:gd name="T76" fmla="*/ 1761 w 10362"/>
                  <a:gd name="T77" fmla="*/ 5100 h 10362"/>
                  <a:gd name="T78" fmla="*/ 4939 w 10362"/>
                  <a:gd name="T79" fmla="*/ 5100 h 10362"/>
                  <a:gd name="T80" fmla="*/ 4939 w 10362"/>
                  <a:gd name="T81" fmla="*/ 6476 h 10362"/>
                  <a:gd name="T82" fmla="*/ 5181 w 10362"/>
                  <a:gd name="T83" fmla="*/ 6719 h 10362"/>
                  <a:gd name="T84" fmla="*/ 5424 w 10362"/>
                  <a:gd name="T85" fmla="*/ 6476 h 10362"/>
                  <a:gd name="T86" fmla="*/ 5424 w 10362"/>
                  <a:gd name="T87" fmla="*/ 5100 h 10362"/>
                  <a:gd name="T88" fmla="*/ 8601 w 10362"/>
                  <a:gd name="T89" fmla="*/ 5100 h 10362"/>
                  <a:gd name="T90" fmla="*/ 8601 w 10362"/>
                  <a:gd name="T91" fmla="*/ 6476 h 10362"/>
                  <a:gd name="T92" fmla="*/ 8843 w 10362"/>
                  <a:gd name="T93" fmla="*/ 6719 h 10362"/>
                  <a:gd name="T94" fmla="*/ 9086 w 10362"/>
                  <a:gd name="T95" fmla="*/ 6476 h 10362"/>
                  <a:gd name="T96" fmla="*/ 9086 w 10362"/>
                  <a:gd name="T97" fmla="*/ 4857 h 10362"/>
                  <a:gd name="T98" fmla="*/ 8843 w 10362"/>
                  <a:gd name="T99" fmla="*/ 4615 h 10362"/>
                  <a:gd name="T100" fmla="*/ 5424 w 10362"/>
                  <a:gd name="T101" fmla="*/ 4615 h 10362"/>
                  <a:gd name="T102" fmla="*/ 5424 w 10362"/>
                  <a:gd name="T103" fmla="*/ 3886 h 10362"/>
                  <a:gd name="T104" fmla="*/ 5181 w 10362"/>
                  <a:gd name="T105" fmla="*/ 3644 h 10362"/>
                  <a:gd name="T106" fmla="*/ 4939 w 10362"/>
                  <a:gd name="T107" fmla="*/ 3886 h 10362"/>
                  <a:gd name="T108" fmla="*/ 4939 w 10362"/>
                  <a:gd name="T109" fmla="*/ 4615 h 10362"/>
                  <a:gd name="T110" fmla="*/ 1519 w 10362"/>
                  <a:gd name="T111" fmla="*/ 4615 h 10362"/>
                  <a:gd name="T112" fmla="*/ 1276 w 10362"/>
                  <a:gd name="T113" fmla="*/ 4857 h 10362"/>
                  <a:gd name="T114" fmla="*/ 1276 w 10362"/>
                  <a:gd name="T115" fmla="*/ 6484 h 10362"/>
                  <a:gd name="T116" fmla="*/ 1519 w 10362"/>
                  <a:gd name="T117" fmla="*/ 6726 h 10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62" h="10362">
                    <a:moveTo>
                      <a:pt x="2580" y="3239"/>
                    </a:moveTo>
                    <a:lnTo>
                      <a:pt x="7761" y="3239"/>
                    </a:lnTo>
                    <a:cubicBezTo>
                      <a:pt x="8119" y="3239"/>
                      <a:pt x="8409" y="2949"/>
                      <a:pt x="8409" y="2591"/>
                    </a:cubicBezTo>
                    <a:lnTo>
                      <a:pt x="8409" y="647"/>
                    </a:lnTo>
                    <a:cubicBezTo>
                      <a:pt x="8409" y="290"/>
                      <a:pt x="8118" y="0"/>
                      <a:pt x="7761" y="0"/>
                    </a:cubicBezTo>
                    <a:lnTo>
                      <a:pt x="2580" y="0"/>
                    </a:lnTo>
                    <a:cubicBezTo>
                      <a:pt x="2222" y="0"/>
                      <a:pt x="1932" y="290"/>
                      <a:pt x="1932" y="647"/>
                    </a:cubicBezTo>
                    <a:lnTo>
                      <a:pt x="1932" y="2590"/>
                    </a:lnTo>
                    <a:cubicBezTo>
                      <a:pt x="1932" y="2949"/>
                      <a:pt x="2222" y="3239"/>
                      <a:pt x="2580" y="3239"/>
                    </a:cubicBezTo>
                    <a:close/>
                    <a:moveTo>
                      <a:pt x="2429" y="7286"/>
                    </a:moveTo>
                    <a:lnTo>
                      <a:pt x="647" y="7286"/>
                    </a:lnTo>
                    <a:cubicBezTo>
                      <a:pt x="290" y="7286"/>
                      <a:pt x="0" y="7576"/>
                      <a:pt x="0" y="7934"/>
                    </a:cubicBezTo>
                    <a:lnTo>
                      <a:pt x="0" y="9715"/>
                    </a:lnTo>
                    <a:cubicBezTo>
                      <a:pt x="0" y="10072"/>
                      <a:pt x="290" y="10362"/>
                      <a:pt x="647" y="10362"/>
                    </a:cubicBezTo>
                    <a:lnTo>
                      <a:pt x="2429" y="10362"/>
                    </a:lnTo>
                    <a:cubicBezTo>
                      <a:pt x="2786" y="10362"/>
                      <a:pt x="3076" y="10072"/>
                      <a:pt x="3076" y="9715"/>
                    </a:cubicBezTo>
                    <a:lnTo>
                      <a:pt x="3076" y="7934"/>
                    </a:lnTo>
                    <a:cubicBezTo>
                      <a:pt x="3076" y="7576"/>
                      <a:pt x="2786" y="7286"/>
                      <a:pt x="2429" y="7286"/>
                    </a:cubicBezTo>
                    <a:close/>
                    <a:moveTo>
                      <a:pt x="6071" y="7286"/>
                    </a:moveTo>
                    <a:lnTo>
                      <a:pt x="4291" y="7286"/>
                    </a:lnTo>
                    <a:cubicBezTo>
                      <a:pt x="3934" y="7286"/>
                      <a:pt x="3644" y="7576"/>
                      <a:pt x="3644" y="7934"/>
                    </a:cubicBezTo>
                    <a:lnTo>
                      <a:pt x="3644" y="9715"/>
                    </a:lnTo>
                    <a:cubicBezTo>
                      <a:pt x="3644" y="10072"/>
                      <a:pt x="3934" y="10362"/>
                      <a:pt x="4291" y="10362"/>
                    </a:cubicBezTo>
                    <a:lnTo>
                      <a:pt x="6072" y="10362"/>
                    </a:lnTo>
                    <a:cubicBezTo>
                      <a:pt x="6430" y="10362"/>
                      <a:pt x="6720" y="10072"/>
                      <a:pt x="6720" y="9715"/>
                    </a:cubicBezTo>
                    <a:lnTo>
                      <a:pt x="6720" y="7934"/>
                    </a:lnTo>
                    <a:cubicBezTo>
                      <a:pt x="6720" y="7576"/>
                      <a:pt x="6430" y="7286"/>
                      <a:pt x="6071" y="7286"/>
                    </a:cubicBezTo>
                    <a:close/>
                    <a:moveTo>
                      <a:pt x="9715" y="7286"/>
                    </a:moveTo>
                    <a:lnTo>
                      <a:pt x="7934" y="7286"/>
                    </a:lnTo>
                    <a:cubicBezTo>
                      <a:pt x="7576" y="7286"/>
                      <a:pt x="7286" y="7576"/>
                      <a:pt x="7286" y="7934"/>
                    </a:cubicBezTo>
                    <a:lnTo>
                      <a:pt x="7286" y="9715"/>
                    </a:lnTo>
                    <a:cubicBezTo>
                      <a:pt x="7286" y="10072"/>
                      <a:pt x="7576" y="10362"/>
                      <a:pt x="7934" y="10362"/>
                    </a:cubicBezTo>
                    <a:lnTo>
                      <a:pt x="9715" y="10362"/>
                    </a:lnTo>
                    <a:cubicBezTo>
                      <a:pt x="10072" y="10362"/>
                      <a:pt x="10362" y="10072"/>
                      <a:pt x="10362" y="9715"/>
                    </a:cubicBezTo>
                    <a:lnTo>
                      <a:pt x="10362" y="7934"/>
                    </a:lnTo>
                    <a:cubicBezTo>
                      <a:pt x="10362" y="7576"/>
                      <a:pt x="10072" y="7286"/>
                      <a:pt x="9715" y="7286"/>
                    </a:cubicBezTo>
                    <a:close/>
                    <a:moveTo>
                      <a:pt x="1519" y="6726"/>
                    </a:moveTo>
                    <a:cubicBezTo>
                      <a:pt x="1652" y="6726"/>
                      <a:pt x="1761" y="6617"/>
                      <a:pt x="1761" y="6484"/>
                    </a:cubicBezTo>
                    <a:lnTo>
                      <a:pt x="1761" y="5100"/>
                    </a:lnTo>
                    <a:lnTo>
                      <a:pt x="4939" y="5100"/>
                    </a:lnTo>
                    <a:lnTo>
                      <a:pt x="4939" y="6476"/>
                    </a:lnTo>
                    <a:cubicBezTo>
                      <a:pt x="4939" y="6610"/>
                      <a:pt x="5047" y="6719"/>
                      <a:pt x="5181" y="6719"/>
                    </a:cubicBezTo>
                    <a:cubicBezTo>
                      <a:pt x="5315" y="6719"/>
                      <a:pt x="5424" y="6610"/>
                      <a:pt x="5424" y="6476"/>
                    </a:cubicBezTo>
                    <a:lnTo>
                      <a:pt x="5424" y="5100"/>
                    </a:lnTo>
                    <a:lnTo>
                      <a:pt x="8601" y="5100"/>
                    </a:lnTo>
                    <a:lnTo>
                      <a:pt x="8601" y="6476"/>
                    </a:lnTo>
                    <a:cubicBezTo>
                      <a:pt x="8601" y="6610"/>
                      <a:pt x="8710" y="6719"/>
                      <a:pt x="8843" y="6719"/>
                    </a:cubicBezTo>
                    <a:cubicBezTo>
                      <a:pt x="8977" y="6719"/>
                      <a:pt x="9086" y="6610"/>
                      <a:pt x="9086" y="6476"/>
                    </a:cubicBezTo>
                    <a:lnTo>
                      <a:pt x="9086" y="4857"/>
                    </a:lnTo>
                    <a:cubicBezTo>
                      <a:pt x="9086" y="4724"/>
                      <a:pt x="8977" y="4615"/>
                      <a:pt x="8843" y="4615"/>
                    </a:cubicBezTo>
                    <a:lnTo>
                      <a:pt x="5424" y="4615"/>
                    </a:lnTo>
                    <a:lnTo>
                      <a:pt x="5424" y="3886"/>
                    </a:lnTo>
                    <a:cubicBezTo>
                      <a:pt x="5424" y="3752"/>
                      <a:pt x="5315" y="3644"/>
                      <a:pt x="5181" y="3644"/>
                    </a:cubicBezTo>
                    <a:cubicBezTo>
                      <a:pt x="5047" y="3644"/>
                      <a:pt x="4939" y="3752"/>
                      <a:pt x="4939" y="3886"/>
                    </a:cubicBezTo>
                    <a:lnTo>
                      <a:pt x="4939" y="4615"/>
                    </a:lnTo>
                    <a:lnTo>
                      <a:pt x="1519" y="4615"/>
                    </a:lnTo>
                    <a:cubicBezTo>
                      <a:pt x="1385" y="4615"/>
                      <a:pt x="1276" y="4724"/>
                      <a:pt x="1276" y="4857"/>
                    </a:cubicBezTo>
                    <a:lnTo>
                      <a:pt x="1276" y="6484"/>
                    </a:lnTo>
                    <a:cubicBezTo>
                      <a:pt x="1275" y="6617"/>
                      <a:pt x="1384" y="6726"/>
                      <a:pt x="1519" y="67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9D40638-2396-43C1-A3A4-870344505769}"/>
                  </a:ext>
                </a:extLst>
              </p:cNvPr>
              <p:cNvSpPr/>
              <p:nvPr/>
            </p:nvSpPr>
            <p:spPr>
              <a:xfrm>
                <a:off x="10020300" y="2971800"/>
                <a:ext cx="825500" cy="825500"/>
              </a:xfrm>
              <a:prstGeom prst="ellipse">
                <a:avLst/>
              </a:prstGeom>
              <a:solidFill>
                <a:srgbClr val="02B5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7F44DA1-FADC-447B-A1D8-D1F68FE47235}"/>
              </a:ext>
            </a:extLst>
          </p:cNvPr>
          <p:cNvSpPr txBox="1"/>
          <p:nvPr/>
        </p:nvSpPr>
        <p:spPr>
          <a:xfrm>
            <a:off x="987170" y="3835153"/>
            <a:ext cx="2951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微信正式推出微信公众号，移动时代来领，自此各种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广告、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网站开始爆发，尤其是带动了微商的发展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2F06E2D-08B2-499C-BD05-2578BB0F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2" y="1382882"/>
            <a:ext cx="3514725" cy="16954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342D9E2-62EB-4074-B8D0-DFA639E9F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873" y="393393"/>
            <a:ext cx="3730333" cy="27959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0E46F30-7EF4-4A70-A489-DD41A94A4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164" y="3404184"/>
            <a:ext cx="4170370" cy="3313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2982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8667_1"/>
  <p:tag name="KSO_WM_TEMPLATE_SUBCATEGORY" val="8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87"/>
  <p:tag name="KSO_WM_SLIDE_POSITION" val="0*-1"/>
  <p:tag name="KSO_WM_TAG_VERSION" val="1.0"/>
  <p:tag name="KSO_WM_BEAUTIFY_FLAG" val="#wm#"/>
  <p:tag name="KSO_WM_TEMPLATE_CATEGORY" val="diagram"/>
  <p:tag name="KSO_WM_TEMPLATE_INDEX" val="20198667"/>
  <p:tag name="KSO_WM_SLIDE_LAYOUT" val="a_f_i"/>
  <p:tag name="KSO_WM_SLIDE_LAYOUT_CNT" val="1_1_1"/>
  <p:tag name="KSO_WM_SLIDE_BACKGROUND_TYPE" val="gener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667_1*f*1"/>
  <p:tag name="KSO_WM_TEMPLATE_CATEGORY" val="diagram"/>
  <p:tag name="KSO_WM_TEMPLATE_INDEX" val="20198667"/>
  <p:tag name="KSO_WM_UNIT_LAYERLEVEL" val="1"/>
  <p:tag name="KSO_WM_TAG_VERSION" val="1.0"/>
  <p:tag name="KSO_WM_BEAUTIFY_FLAG" val="#wm#"/>
  <p:tag name="KSO_WM_UNIT_PRESET_TEXT" val="单击此处添加文本具体内容，简明扼要的阐述您的观点。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8667_1"/>
  <p:tag name="KSO_WM_TEMPLATE_SUBCATEGORY" val="8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87"/>
  <p:tag name="KSO_WM_SLIDE_POSITION" val="0*-1"/>
  <p:tag name="KSO_WM_TAG_VERSION" val="1.0"/>
  <p:tag name="KSO_WM_BEAUTIFY_FLAG" val="#wm#"/>
  <p:tag name="KSO_WM_TEMPLATE_CATEGORY" val="diagram"/>
  <p:tag name="KSO_WM_TEMPLATE_INDEX" val="20198667"/>
  <p:tag name="KSO_WM_SLIDE_LAYOUT" val="a_f_i"/>
  <p:tag name="KSO_WM_SLIDE_LAYOUT_CNT" val="1_1_1"/>
  <p:tag name="KSO_WM_SLIDE_BACKGROUND_TYPE" val="gener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8667_1"/>
  <p:tag name="KSO_WM_TEMPLATE_SUBCATEGORY" val="8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87"/>
  <p:tag name="KSO_WM_SLIDE_POSITION" val="0*-1"/>
  <p:tag name="KSO_WM_TAG_VERSION" val="1.0"/>
  <p:tag name="KSO_WM_BEAUTIFY_FLAG" val="#wm#"/>
  <p:tag name="KSO_WM_TEMPLATE_CATEGORY" val="diagram"/>
  <p:tag name="KSO_WM_TEMPLATE_INDEX" val="20198667"/>
  <p:tag name="KSO_WM_SLIDE_LAYOUT" val="a_f_i"/>
  <p:tag name="KSO_WM_SLIDE_LAYOUT_CNT" val="1_1_1"/>
  <p:tag name="KSO_WM_SLIDE_BACKGROUND_TYPE" val="gener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8667_1"/>
  <p:tag name="KSO_WM_TEMPLATE_SUBCATEGORY" val="8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87"/>
  <p:tag name="KSO_WM_SLIDE_POSITION" val="0*-1"/>
  <p:tag name="KSO_WM_TAG_VERSION" val="1.0"/>
  <p:tag name="KSO_WM_BEAUTIFY_FLAG" val="#wm#"/>
  <p:tag name="KSO_WM_TEMPLATE_CATEGORY" val="diagram"/>
  <p:tag name="KSO_WM_TEMPLATE_INDEX" val="20198667"/>
  <p:tag name="KSO_WM_SLIDE_LAYOUT" val="a_f_i"/>
  <p:tag name="KSO_WM_SLIDE_LAYOUT_CNT" val="1_1_1"/>
  <p:tag name="KSO_WM_SLIDE_BACKGROUND_TYPE" val="gener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5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889</Words>
  <Application>Microsoft Office PowerPoint</Application>
  <PresentationFormat>宽屏</PresentationFormat>
  <Paragraphs>100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 Light</vt:lpstr>
      <vt:lpstr>幼圆</vt:lpstr>
      <vt:lpstr>Arial</vt:lpstr>
      <vt:lpstr>思源黑体 CN Normal</vt:lpstr>
      <vt:lpstr>微软雅黑</vt:lpstr>
      <vt:lpstr>等线</vt:lpstr>
      <vt:lpstr>Arial</vt:lpstr>
      <vt:lpstr>思源黑体 CN Bold</vt:lpstr>
      <vt:lpstr>-apple-system</vt:lpstr>
      <vt:lpstr>字魂143号-正酷超级黑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Bing-</dc:creator>
  <cp:lastModifiedBy>黄 言</cp:lastModifiedBy>
  <cp:revision>107</cp:revision>
  <dcterms:created xsi:type="dcterms:W3CDTF">2020-03-02T02:09:22Z</dcterms:created>
  <dcterms:modified xsi:type="dcterms:W3CDTF">2021-07-14T15:39:18Z</dcterms:modified>
</cp:coreProperties>
</file>